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259" r:id="rId5"/>
    <p:sldId id="256" r:id="rId6"/>
    <p:sldId id="257" r:id="rId7"/>
    <p:sldId id="260" r:id="rId8"/>
    <p:sldId id="283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84" r:id="rId22"/>
    <p:sldId id="298" r:id="rId23"/>
    <p:sldId id="297" r:id="rId24"/>
    <p:sldId id="299" r:id="rId25"/>
    <p:sldId id="311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26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62" d="100"/>
          <a:sy n="62" d="100"/>
        </p:scale>
        <p:origin x="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=""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pPr/>
              <a:t>12/22/2023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=""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=""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12/22/2023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=""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=""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=""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=""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=""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=""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12/22/2023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=""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=""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=""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=""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=""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12/22/2023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=""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=""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8">
            <a:extLst>
              <a:ext uri="{FF2B5EF4-FFF2-40B4-BE49-F238E27FC236}">
                <a16:creationId xmlns=""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=""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=""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=""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=""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=""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12/22/2023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=""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=""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12/22/2023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=""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=""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=""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=""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=""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=""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12/22/2023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=""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=""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=""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=""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=""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=""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12/22/2023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=""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=""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12/22/2023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=""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=""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=""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=""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=""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=""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=""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=""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12/22/2023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=""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THUẬT TOÁN KRUSKAL VÀ CẤU TRÚC DISJOINT SET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70E8F13-43EA-4033-8D6A-9CF2894CEB77}"/>
              </a:ext>
            </a:extLst>
          </p:cNvPr>
          <p:cNvSpPr txBox="1"/>
          <p:nvPr/>
        </p:nvSpPr>
        <p:spPr>
          <a:xfrm>
            <a:off x="369247" y="924452"/>
            <a:ext cx="639147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Disjoint Set: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Là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cấu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trúc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dữ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liệu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biểu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diễn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các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tập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không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giao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nhau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với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2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thao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tác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chính</a:t>
            </a:r>
            <a:endParaRPr lang="en-US" sz="2000" dirty="0">
              <a:latin typeface="Lato" panose="020F0502020204030203"/>
              <a:cs typeface="Arial" panose="020B0604020202020204" pitchFamily="34" charset="0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Find(x):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trả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về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định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danh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của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tập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chứa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x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Unify(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u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v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):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Hợp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nhất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2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tập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hợp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định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danh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là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u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và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v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làm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một</a:t>
            </a:r>
            <a:endParaRPr lang="en-US" sz="2000" dirty="0">
              <a:latin typeface="Lato" panose="020F0502020204030203"/>
              <a:cs typeface="Arial" panose="020B0604020202020204" pitchFamily="34" charset="0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Mỗi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tập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được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biểu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diễn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bởi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cây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có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gốc</a:t>
            </a:r>
            <a:endParaRPr lang="en-US" sz="2000" dirty="0">
              <a:latin typeface="Lato" panose="020F0502020204030203"/>
              <a:cs typeface="Arial" panose="020B0604020202020204" pitchFamily="34" charset="0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Mỗi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nút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của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cây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là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một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phần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tử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Mỗi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nút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x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có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1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nút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cha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duy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nhất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p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[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x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] (cha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của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nút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gốc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là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chính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nó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)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Nút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gốc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là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định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danh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của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tập</a:t>
            </a:r>
            <a:endParaRPr lang="en-US" sz="2000" dirty="0">
              <a:latin typeface="Lato" panose="020F0502020204030203"/>
              <a:cs typeface="Arial" panose="020B0604020202020204" pitchFamily="34" charset="0"/>
            </a:endParaRPr>
          </a:p>
          <a:p>
            <a:pPr lvl="1" latinLnBrk="0"/>
            <a:endParaRPr lang="en-US" sz="2000" dirty="0">
              <a:latin typeface="Lato" panose="020F0502020204030203"/>
              <a:cs typeface="Arial" panose="020B0604020202020204" pitchFamily="34" charset="0"/>
            </a:endParaRPr>
          </a:p>
          <a:p>
            <a:pPr latinLnBrk="0"/>
            <a:endParaRPr lang="en-GB" sz="2000" dirty="0">
              <a:latin typeface="Lato" panose="020F0502020204030203"/>
              <a:cs typeface="Arial" panose="020B0604020202020204" pitchFamily="34" charset="0"/>
            </a:endParaRPr>
          </a:p>
          <a:p>
            <a:pPr lvl="1" latinLnBrk="0"/>
            <a:endParaRPr lang="en-GB" sz="2000" dirty="0">
              <a:latin typeface="Lato" panose="020F0502020204030203"/>
              <a:cs typeface="Arial" panose="020B0604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83BCDF32-F000-43D1-9DAB-CABAAD2129F7}"/>
              </a:ext>
            </a:extLst>
          </p:cNvPr>
          <p:cNvSpPr/>
          <p:nvPr/>
        </p:nvSpPr>
        <p:spPr>
          <a:xfrm>
            <a:off x="8731581" y="1339098"/>
            <a:ext cx="360040" cy="36004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E8E34620-CE63-4092-A29E-6F5EF72364DC}"/>
              </a:ext>
            </a:extLst>
          </p:cNvPr>
          <p:cNvSpPr/>
          <p:nvPr/>
        </p:nvSpPr>
        <p:spPr>
          <a:xfrm>
            <a:off x="8083509" y="1987170"/>
            <a:ext cx="360040" cy="36004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78A562EE-0760-414B-A85B-B37591DEBCEE}"/>
              </a:ext>
            </a:extLst>
          </p:cNvPr>
          <p:cNvSpPr/>
          <p:nvPr/>
        </p:nvSpPr>
        <p:spPr>
          <a:xfrm>
            <a:off x="8731581" y="1987170"/>
            <a:ext cx="360040" cy="36004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68691386-3471-42EE-93BC-B327EE963759}"/>
              </a:ext>
            </a:extLst>
          </p:cNvPr>
          <p:cNvSpPr/>
          <p:nvPr/>
        </p:nvSpPr>
        <p:spPr>
          <a:xfrm>
            <a:off x="9379653" y="1987170"/>
            <a:ext cx="360040" cy="36004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FEB6B1F4-C680-438D-89CF-B6809090B718}"/>
              </a:ext>
            </a:extLst>
          </p:cNvPr>
          <p:cNvSpPr/>
          <p:nvPr/>
        </p:nvSpPr>
        <p:spPr>
          <a:xfrm>
            <a:off x="8443549" y="2635242"/>
            <a:ext cx="360040" cy="36004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F3D65B37-EE53-423C-94FB-A0F51051540F}"/>
              </a:ext>
            </a:extLst>
          </p:cNvPr>
          <p:cNvSpPr/>
          <p:nvPr/>
        </p:nvSpPr>
        <p:spPr>
          <a:xfrm>
            <a:off x="8803589" y="3263395"/>
            <a:ext cx="360040" cy="36004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8A7BDDEE-9C80-45D4-9316-24B51AF01502}"/>
              </a:ext>
            </a:extLst>
          </p:cNvPr>
          <p:cNvSpPr/>
          <p:nvPr/>
        </p:nvSpPr>
        <p:spPr>
          <a:xfrm>
            <a:off x="8083509" y="3263395"/>
            <a:ext cx="360040" cy="36004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38FD502A-D054-4153-8F01-8B51574C17C1}"/>
              </a:ext>
            </a:extLst>
          </p:cNvPr>
          <p:cNvSpPr/>
          <p:nvPr/>
        </p:nvSpPr>
        <p:spPr>
          <a:xfrm>
            <a:off x="10828686" y="1991139"/>
            <a:ext cx="360040" cy="36004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0940E040-92F5-4D8E-8879-E473A41EC059}"/>
              </a:ext>
            </a:extLst>
          </p:cNvPr>
          <p:cNvSpPr/>
          <p:nvPr/>
        </p:nvSpPr>
        <p:spPr>
          <a:xfrm>
            <a:off x="11339344" y="2639211"/>
            <a:ext cx="360040" cy="36004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7300A6C4-2D71-4AD8-9931-1AFA2CD075BB}"/>
              </a:ext>
            </a:extLst>
          </p:cNvPr>
          <p:cNvSpPr/>
          <p:nvPr/>
        </p:nvSpPr>
        <p:spPr>
          <a:xfrm>
            <a:off x="10462722" y="2639211"/>
            <a:ext cx="360040" cy="36004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BD1BFC4-4C7F-4B18-AAB8-70C132F986E7}"/>
              </a:ext>
            </a:extLst>
          </p:cNvPr>
          <p:cNvSpPr/>
          <p:nvPr/>
        </p:nvSpPr>
        <p:spPr>
          <a:xfrm>
            <a:off x="10906113" y="4197973"/>
            <a:ext cx="360040" cy="36004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4F551F0F-D825-476B-8978-FA1D9A82B5A2}"/>
              </a:ext>
            </a:extLst>
          </p:cNvPr>
          <p:cNvCxnSpPr>
            <a:stCxn id="21" idx="7"/>
            <a:endCxn id="20" idx="3"/>
          </p:cNvCxnSpPr>
          <p:nvPr/>
        </p:nvCxnSpPr>
        <p:spPr>
          <a:xfrm flipV="1">
            <a:off x="8390822" y="1646411"/>
            <a:ext cx="393486" cy="39348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xmlns="" id="{86E74993-6AB8-4B5E-B077-8680051F3DC1}"/>
              </a:ext>
            </a:extLst>
          </p:cNvPr>
          <p:cNvCxnSpPr>
            <a:stCxn id="22" idx="0"/>
            <a:endCxn id="20" idx="4"/>
          </p:cNvCxnSpPr>
          <p:nvPr/>
        </p:nvCxnSpPr>
        <p:spPr>
          <a:xfrm flipV="1">
            <a:off x="8911601" y="1699138"/>
            <a:ext cx="0" cy="28803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69BDB468-91DD-488F-A4B6-54D719FBAD6F}"/>
              </a:ext>
            </a:extLst>
          </p:cNvPr>
          <p:cNvCxnSpPr>
            <a:stCxn id="23" idx="1"/>
            <a:endCxn id="20" idx="5"/>
          </p:cNvCxnSpPr>
          <p:nvPr/>
        </p:nvCxnSpPr>
        <p:spPr>
          <a:xfrm flipH="1" flipV="1">
            <a:off x="9038894" y="1646411"/>
            <a:ext cx="393486" cy="39348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34FAF694-7776-483E-A8D8-A5D454FE135A}"/>
              </a:ext>
            </a:extLst>
          </p:cNvPr>
          <p:cNvCxnSpPr>
            <a:stCxn id="39" idx="0"/>
            <a:endCxn id="22" idx="3"/>
          </p:cNvCxnSpPr>
          <p:nvPr/>
        </p:nvCxnSpPr>
        <p:spPr>
          <a:xfrm flipV="1">
            <a:off x="8623569" y="2294483"/>
            <a:ext cx="160739" cy="34075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xmlns="" id="{C4483E73-E0BA-4A5D-98E2-B0B557C2F2A9}"/>
              </a:ext>
            </a:extLst>
          </p:cNvPr>
          <p:cNvCxnSpPr>
            <a:stCxn id="41" idx="0"/>
            <a:endCxn id="39" idx="3"/>
          </p:cNvCxnSpPr>
          <p:nvPr/>
        </p:nvCxnSpPr>
        <p:spPr>
          <a:xfrm flipV="1">
            <a:off x="8263529" y="2942555"/>
            <a:ext cx="232747" cy="32084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xmlns="" id="{EEAF1745-89A6-4182-8E96-CD209041B002}"/>
              </a:ext>
            </a:extLst>
          </p:cNvPr>
          <p:cNvCxnSpPr>
            <a:stCxn id="40" idx="1"/>
            <a:endCxn id="39" idx="5"/>
          </p:cNvCxnSpPr>
          <p:nvPr/>
        </p:nvCxnSpPr>
        <p:spPr>
          <a:xfrm flipH="1" flipV="1">
            <a:off x="8750862" y="2942555"/>
            <a:ext cx="105454" cy="37356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xmlns="" id="{FA8C9223-8854-483F-86F7-B007ADBF4107}"/>
              </a:ext>
            </a:extLst>
          </p:cNvPr>
          <p:cNvCxnSpPr>
            <a:stCxn id="44" idx="0"/>
            <a:endCxn id="42" idx="3"/>
          </p:cNvCxnSpPr>
          <p:nvPr/>
        </p:nvCxnSpPr>
        <p:spPr>
          <a:xfrm flipV="1">
            <a:off x="10642742" y="2298452"/>
            <a:ext cx="238671" cy="34075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DC8B63E7-3EB6-48A4-8E6D-E0BFA8FB39D5}"/>
              </a:ext>
            </a:extLst>
          </p:cNvPr>
          <p:cNvCxnSpPr>
            <a:stCxn id="43" idx="1"/>
            <a:endCxn id="42" idx="5"/>
          </p:cNvCxnSpPr>
          <p:nvPr/>
        </p:nvCxnSpPr>
        <p:spPr>
          <a:xfrm flipH="1" flipV="1">
            <a:off x="11135999" y="2298452"/>
            <a:ext cx="256072" cy="39348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4C32A9AC-436F-488F-A193-A94A2EFDD330}"/>
              </a:ext>
            </a:extLst>
          </p:cNvPr>
          <p:cNvSpPr/>
          <p:nvPr/>
        </p:nvSpPr>
        <p:spPr>
          <a:xfrm>
            <a:off x="10878459" y="3303366"/>
            <a:ext cx="360040" cy="36004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xmlns="" id="{70B1A91B-BAFF-4F9C-9A86-810AA0319155}"/>
              </a:ext>
            </a:extLst>
          </p:cNvPr>
          <p:cNvCxnSpPr>
            <a:stCxn id="54" idx="7"/>
            <a:endCxn id="43" idx="3"/>
          </p:cNvCxnSpPr>
          <p:nvPr/>
        </p:nvCxnSpPr>
        <p:spPr>
          <a:xfrm flipV="1">
            <a:off x="11185772" y="2946524"/>
            <a:ext cx="206299" cy="40956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3686B07-F7AD-4CD0-B300-E971AF126738}"/>
              </a:ext>
            </a:extLst>
          </p:cNvPr>
          <p:cNvSpPr/>
          <p:nvPr/>
        </p:nvSpPr>
        <p:spPr>
          <a:xfrm>
            <a:off x="7836026" y="1155560"/>
            <a:ext cx="2116390" cy="2991530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953847EF-23CF-4A40-8ED2-CD6556F12564}"/>
              </a:ext>
            </a:extLst>
          </p:cNvPr>
          <p:cNvSpPr/>
          <p:nvPr/>
        </p:nvSpPr>
        <p:spPr>
          <a:xfrm>
            <a:off x="10135832" y="1867556"/>
            <a:ext cx="1768143" cy="1955435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8431A0D3-BE52-4474-B0D5-60B65BBFD7DD}"/>
              </a:ext>
            </a:extLst>
          </p:cNvPr>
          <p:cNvSpPr/>
          <p:nvPr/>
        </p:nvSpPr>
        <p:spPr>
          <a:xfrm>
            <a:off x="10749923" y="4084076"/>
            <a:ext cx="642148" cy="691102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75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THUẬT TOÁN KRUSKAL VÀ CẤU TRÚC DISJOINT SET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70E8F13-43EA-4033-8D6A-9CF2894CEB77}"/>
              </a:ext>
            </a:extLst>
          </p:cNvPr>
          <p:cNvSpPr txBox="1"/>
          <p:nvPr/>
        </p:nvSpPr>
        <p:spPr>
          <a:xfrm>
            <a:off x="369247" y="924452"/>
            <a:ext cx="639147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Thao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tác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Find(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x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):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Xuất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phát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từ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x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liên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tiếp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truy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cập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đến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nút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cha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để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tìm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đến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nút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gốc</a:t>
            </a:r>
            <a:endParaRPr lang="en-US" sz="2000" dirty="0" smtClean="0">
              <a:latin typeface="Lato" panose="020F0502020204030203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Độ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phức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tạp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tỉ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lệ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với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độ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dài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của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đường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từ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x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đến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gốc</a:t>
            </a:r>
            <a:endParaRPr lang="en-US" sz="2000" dirty="0" smtClean="0">
              <a:latin typeface="Lato" panose="020F0502020204030203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Path Compression: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trong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quá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trình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từ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x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đến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gốc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các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nút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trên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đường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sẽ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được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gắn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như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là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nút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con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trực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tiếp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của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nút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gốc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để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giảm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độ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dài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đường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từ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các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nút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này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đến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gốc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trong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các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bước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lặp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sau</a:t>
            </a:r>
            <a:endParaRPr lang="en-US" sz="2000" dirty="0" smtClean="0">
              <a:latin typeface="Lato" panose="020F0502020204030203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 smtClean="0">
              <a:latin typeface="Lato" panose="020F0502020204030203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latin typeface="Lato" panose="020F0502020204030203"/>
              <a:cs typeface="Arial" panose="020B0604020202020204" pitchFamily="34" charset="0"/>
            </a:endParaRPr>
          </a:p>
          <a:p>
            <a:pPr lvl="1" latinLnBrk="0"/>
            <a:endParaRPr lang="en-US" sz="2000" dirty="0">
              <a:latin typeface="Lato" panose="020F0502020204030203"/>
              <a:cs typeface="Arial" panose="020B0604020202020204" pitchFamily="34" charset="0"/>
            </a:endParaRPr>
          </a:p>
          <a:p>
            <a:pPr latinLnBrk="0"/>
            <a:endParaRPr lang="en-GB" sz="2000" dirty="0">
              <a:latin typeface="Lato" panose="020F0502020204030203"/>
              <a:cs typeface="Arial" panose="020B0604020202020204" pitchFamily="34" charset="0"/>
            </a:endParaRPr>
          </a:p>
          <a:p>
            <a:pPr lvl="1" latinLnBrk="0"/>
            <a:endParaRPr lang="en-GB" sz="2000" dirty="0">
              <a:latin typeface="Lato" panose="020F0502020204030203"/>
              <a:cs typeface="Arial" panose="020B060402020202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B765776B-F929-4CD0-8CFB-D7B143B73A8F}"/>
              </a:ext>
            </a:extLst>
          </p:cNvPr>
          <p:cNvSpPr/>
          <p:nvPr/>
        </p:nvSpPr>
        <p:spPr>
          <a:xfrm>
            <a:off x="8314757" y="2964511"/>
            <a:ext cx="360040" cy="36004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81389FAC-FFF8-4A2F-95A9-F3F5D1E3F252}"/>
              </a:ext>
            </a:extLst>
          </p:cNvPr>
          <p:cNvSpPr/>
          <p:nvPr/>
        </p:nvSpPr>
        <p:spPr>
          <a:xfrm>
            <a:off x="8314757" y="3612583"/>
            <a:ext cx="360040" cy="36004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BE36A235-A064-42F0-BDB7-A2BE517905C5}"/>
              </a:ext>
            </a:extLst>
          </p:cNvPr>
          <p:cNvSpPr/>
          <p:nvPr/>
        </p:nvSpPr>
        <p:spPr>
          <a:xfrm>
            <a:off x="8026725" y="4260655"/>
            <a:ext cx="360040" cy="36004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CCA7781C-6768-4373-B2D8-2868031857DC}"/>
              </a:ext>
            </a:extLst>
          </p:cNvPr>
          <p:cNvSpPr/>
          <p:nvPr/>
        </p:nvSpPr>
        <p:spPr>
          <a:xfrm>
            <a:off x="7666685" y="4888808"/>
            <a:ext cx="360040" cy="36004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19FD5E3B-F677-4704-A904-C83A88B72997}"/>
              </a:ext>
            </a:extLst>
          </p:cNvPr>
          <p:cNvCxnSpPr>
            <a:stCxn id="30" idx="0"/>
            <a:endCxn id="29" idx="4"/>
          </p:cNvCxnSpPr>
          <p:nvPr/>
        </p:nvCxnSpPr>
        <p:spPr>
          <a:xfrm flipV="1">
            <a:off x="8494777" y="3324551"/>
            <a:ext cx="0" cy="28803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D6FC23F5-02CD-436C-87E4-6418237E5A04}"/>
              </a:ext>
            </a:extLst>
          </p:cNvPr>
          <p:cNvCxnSpPr>
            <a:stCxn id="31" idx="0"/>
            <a:endCxn id="30" idx="3"/>
          </p:cNvCxnSpPr>
          <p:nvPr/>
        </p:nvCxnSpPr>
        <p:spPr>
          <a:xfrm flipV="1">
            <a:off x="8206745" y="3919896"/>
            <a:ext cx="160739" cy="34075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DCE82422-EFB1-4A16-8128-98C23C3EC72A}"/>
              </a:ext>
            </a:extLst>
          </p:cNvPr>
          <p:cNvCxnSpPr>
            <a:stCxn id="32" idx="0"/>
            <a:endCxn id="31" idx="3"/>
          </p:cNvCxnSpPr>
          <p:nvPr/>
        </p:nvCxnSpPr>
        <p:spPr>
          <a:xfrm flipV="1">
            <a:off x="7846705" y="4567968"/>
            <a:ext cx="232747" cy="32084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AB1B91E7-471B-432D-9440-FA9EA1969A95}"/>
              </a:ext>
            </a:extLst>
          </p:cNvPr>
          <p:cNvSpPr/>
          <p:nvPr/>
        </p:nvSpPr>
        <p:spPr>
          <a:xfrm>
            <a:off x="10618606" y="3854022"/>
            <a:ext cx="360040" cy="36004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2A2B8810-16E2-4302-A546-08A72A35ECE2}"/>
              </a:ext>
            </a:extLst>
          </p:cNvPr>
          <p:cNvSpPr/>
          <p:nvPr/>
        </p:nvSpPr>
        <p:spPr>
          <a:xfrm>
            <a:off x="10150554" y="4513982"/>
            <a:ext cx="360040" cy="36004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07C682DF-9433-494E-8065-2220A02A40CF}"/>
              </a:ext>
            </a:extLst>
          </p:cNvPr>
          <p:cNvSpPr/>
          <p:nvPr/>
        </p:nvSpPr>
        <p:spPr>
          <a:xfrm>
            <a:off x="10759442" y="4527815"/>
            <a:ext cx="360040" cy="36004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7BFFB4E1-2CF4-47F3-909B-434A9BAAB2D6}"/>
              </a:ext>
            </a:extLst>
          </p:cNvPr>
          <p:cNvSpPr/>
          <p:nvPr/>
        </p:nvSpPr>
        <p:spPr>
          <a:xfrm>
            <a:off x="11432598" y="4516039"/>
            <a:ext cx="360040" cy="36004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xmlns="" id="{D4DF92B3-648D-4AE8-A03D-462EC93E4EEC}"/>
              </a:ext>
            </a:extLst>
          </p:cNvPr>
          <p:cNvCxnSpPr>
            <a:cxnSpLocks/>
            <a:stCxn id="37" idx="0"/>
            <a:endCxn id="36" idx="3"/>
          </p:cNvCxnSpPr>
          <p:nvPr/>
        </p:nvCxnSpPr>
        <p:spPr>
          <a:xfrm flipV="1">
            <a:off x="10330574" y="4161335"/>
            <a:ext cx="340759" cy="35264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xmlns="" id="{F61ACB80-8637-43F7-9EE1-451FB1F867E9}"/>
              </a:ext>
            </a:extLst>
          </p:cNvPr>
          <p:cNvCxnSpPr>
            <a:cxnSpLocks/>
            <a:stCxn id="38" idx="0"/>
            <a:endCxn id="36" idx="4"/>
          </p:cNvCxnSpPr>
          <p:nvPr/>
        </p:nvCxnSpPr>
        <p:spPr>
          <a:xfrm flipH="1" flipV="1">
            <a:off x="10798626" y="4214062"/>
            <a:ext cx="140836" cy="3137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xmlns="" id="{2791D5C2-6BF5-4263-9241-C87ECB614FB7}"/>
              </a:ext>
            </a:extLst>
          </p:cNvPr>
          <p:cNvCxnSpPr>
            <a:cxnSpLocks/>
            <a:stCxn id="59" idx="0"/>
            <a:endCxn id="36" idx="5"/>
          </p:cNvCxnSpPr>
          <p:nvPr/>
        </p:nvCxnSpPr>
        <p:spPr>
          <a:xfrm flipH="1" flipV="1">
            <a:off x="10925919" y="4161335"/>
            <a:ext cx="686699" cy="35470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Arrow: Right 11">
            <a:extLst>
              <a:ext uri="{FF2B5EF4-FFF2-40B4-BE49-F238E27FC236}">
                <a16:creationId xmlns:a16="http://schemas.microsoft.com/office/drawing/2014/main" xmlns="" id="{518A0C35-1816-47E3-B0D6-81E1B730BEF6}"/>
              </a:ext>
            </a:extLst>
          </p:cNvPr>
          <p:cNvSpPr/>
          <p:nvPr/>
        </p:nvSpPr>
        <p:spPr>
          <a:xfrm>
            <a:off x="8954655" y="4161335"/>
            <a:ext cx="1029979" cy="251338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1E74502-F8B2-4ABA-8B20-967D2FF49C60}"/>
              </a:ext>
            </a:extLst>
          </p:cNvPr>
          <p:cNvSpPr txBox="1"/>
          <p:nvPr/>
        </p:nvSpPr>
        <p:spPr>
          <a:xfrm>
            <a:off x="8954655" y="3777651"/>
            <a:ext cx="1029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Find(6)</a:t>
            </a:r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xmlns="" id="{7B868E82-6F40-4D63-8C09-CB3FB42D9548}"/>
              </a:ext>
            </a:extLst>
          </p:cNvPr>
          <p:cNvSpPr txBox="1">
            <a:spLocks/>
          </p:cNvSpPr>
          <p:nvPr/>
        </p:nvSpPr>
        <p:spPr>
          <a:xfrm>
            <a:off x="1219260" y="3962317"/>
            <a:ext cx="4384676" cy="1597356"/>
          </a:xfrm>
          <a:prstGeom prst="rect">
            <a:avLst/>
          </a:prstGeom>
          <a:noFill/>
          <a:ln>
            <a:solidFill>
              <a:srgbClr val="00376F"/>
            </a:solidFill>
          </a:ln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altLang="ko-KR" sz="1400" b="1" dirty="0" smtClean="0">
                <a:latin typeface="Consolas" pitchFamily="49" charset="0"/>
                <a:cs typeface="Consolas" pitchFamily="49" charset="0"/>
              </a:rPr>
              <a:t>Find(x</a:t>
            </a:r>
            <a:r>
              <a:rPr lang="en-GB" altLang="ko-KR" sz="1400" b="1" dirty="0">
                <a:latin typeface="Consolas" pitchFamily="49" charset="0"/>
                <a:cs typeface="Consolas" pitchFamily="49" charset="0"/>
              </a:rPr>
              <a:t>){</a:t>
            </a:r>
          </a:p>
          <a:p>
            <a:pPr marL="0" indent="0">
              <a:buNone/>
            </a:pPr>
            <a:r>
              <a:rPr lang="en-GB" altLang="ko-KR" sz="1400" b="1" dirty="0">
                <a:latin typeface="Consolas" pitchFamily="49" charset="0"/>
                <a:cs typeface="Consolas" pitchFamily="49" charset="0"/>
              </a:rPr>
              <a:t>    if(x != p[x]) p[x] = Find(p[x]);</a:t>
            </a:r>
          </a:p>
          <a:p>
            <a:pPr marL="0" indent="0">
              <a:buNone/>
            </a:pPr>
            <a:r>
              <a:rPr lang="en-GB" altLang="ko-KR" sz="1400" b="1" dirty="0">
                <a:latin typeface="Consolas" pitchFamily="49" charset="0"/>
                <a:cs typeface="Consolas" pitchFamily="49" charset="0"/>
              </a:rPr>
              <a:t>    return p[x];</a:t>
            </a:r>
          </a:p>
          <a:p>
            <a:pPr marL="0" indent="0">
              <a:buNone/>
            </a:pPr>
            <a:r>
              <a:rPr lang="en-GB" altLang="ko-KR" sz="1400" b="1" dirty="0" smtClean="0">
                <a:latin typeface="Consolas" pitchFamily="49" charset="0"/>
                <a:cs typeface="Consolas" pitchFamily="49" charset="0"/>
              </a:rPr>
              <a:t>}</a:t>
            </a:r>
            <a:endParaRPr lang="en-GB" altLang="ko-KR" sz="1400" b="1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2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THUẬT TOÁN KRUSKAL VÀ CẤU TRÚC DISJOINT SET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70E8F13-43EA-4033-8D6A-9CF2894CEB77}"/>
              </a:ext>
            </a:extLst>
          </p:cNvPr>
          <p:cNvSpPr txBox="1"/>
          <p:nvPr/>
        </p:nvSpPr>
        <p:spPr>
          <a:xfrm>
            <a:off x="369247" y="924452"/>
            <a:ext cx="63914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Thao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tác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Unify(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u, v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):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Cho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u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là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con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của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v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hoặc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v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là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con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của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u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tùy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thuộc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độ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cao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của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nút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nào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nhỏ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hơn</a:t>
            </a:r>
            <a:endParaRPr lang="en-US" sz="2000" dirty="0" smtClean="0">
              <a:latin typeface="Lato" panose="020F0502020204030203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Mỗi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nút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duy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trì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r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[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x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]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thể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hiện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độ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cao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của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nút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x</a:t>
            </a:r>
            <a:endParaRPr lang="en-US" sz="2000" i="1" dirty="0" smtClean="0">
              <a:latin typeface="Lato" panose="020F0502020204030203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 smtClean="0">
              <a:latin typeface="Lato" panose="020F0502020204030203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latin typeface="Lato" panose="020F0502020204030203"/>
              <a:cs typeface="Arial" panose="020B0604020202020204" pitchFamily="34" charset="0"/>
            </a:endParaRPr>
          </a:p>
          <a:p>
            <a:pPr lvl="1" latinLnBrk="0"/>
            <a:endParaRPr lang="en-US" sz="2000" dirty="0">
              <a:latin typeface="Lato" panose="020F0502020204030203"/>
              <a:cs typeface="Arial" panose="020B0604020202020204" pitchFamily="34" charset="0"/>
            </a:endParaRPr>
          </a:p>
          <a:p>
            <a:pPr latinLnBrk="0"/>
            <a:endParaRPr lang="en-GB" sz="2000" dirty="0">
              <a:latin typeface="Lato" panose="020F0502020204030203"/>
              <a:cs typeface="Arial" panose="020B0604020202020204" pitchFamily="34" charset="0"/>
            </a:endParaRPr>
          </a:p>
          <a:p>
            <a:pPr lvl="1" latinLnBrk="0"/>
            <a:endParaRPr lang="en-GB" sz="2000" dirty="0">
              <a:latin typeface="Lato" panose="020F0502020204030203"/>
              <a:cs typeface="Arial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83BCDF32-F000-43D1-9DAB-CABAAD2129F7}"/>
              </a:ext>
            </a:extLst>
          </p:cNvPr>
          <p:cNvSpPr/>
          <p:nvPr/>
        </p:nvSpPr>
        <p:spPr>
          <a:xfrm>
            <a:off x="8472963" y="2641426"/>
            <a:ext cx="360040" cy="36004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E8E34620-CE63-4092-A29E-6F5EF72364DC}"/>
              </a:ext>
            </a:extLst>
          </p:cNvPr>
          <p:cNvSpPr/>
          <p:nvPr/>
        </p:nvSpPr>
        <p:spPr>
          <a:xfrm>
            <a:off x="7824891" y="3289498"/>
            <a:ext cx="360040" cy="36004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78A562EE-0760-414B-A85B-B37591DEBCEE}"/>
              </a:ext>
            </a:extLst>
          </p:cNvPr>
          <p:cNvSpPr/>
          <p:nvPr/>
        </p:nvSpPr>
        <p:spPr>
          <a:xfrm>
            <a:off x="8472963" y="3289498"/>
            <a:ext cx="360040" cy="36004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68691386-3471-42EE-93BC-B327EE963759}"/>
              </a:ext>
            </a:extLst>
          </p:cNvPr>
          <p:cNvSpPr/>
          <p:nvPr/>
        </p:nvSpPr>
        <p:spPr>
          <a:xfrm>
            <a:off x="9121035" y="3289498"/>
            <a:ext cx="360040" cy="36004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FEB6B1F4-C680-438D-89CF-B6809090B718}"/>
              </a:ext>
            </a:extLst>
          </p:cNvPr>
          <p:cNvSpPr/>
          <p:nvPr/>
        </p:nvSpPr>
        <p:spPr>
          <a:xfrm>
            <a:off x="8184931" y="3937570"/>
            <a:ext cx="360040" cy="36004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F3D65B37-EE53-423C-94FB-A0F51051540F}"/>
              </a:ext>
            </a:extLst>
          </p:cNvPr>
          <p:cNvSpPr/>
          <p:nvPr/>
        </p:nvSpPr>
        <p:spPr>
          <a:xfrm>
            <a:off x="8544971" y="4565723"/>
            <a:ext cx="360040" cy="36004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8A7BDDEE-9C80-45D4-9316-24B51AF01502}"/>
              </a:ext>
            </a:extLst>
          </p:cNvPr>
          <p:cNvSpPr/>
          <p:nvPr/>
        </p:nvSpPr>
        <p:spPr>
          <a:xfrm>
            <a:off x="7824891" y="4565723"/>
            <a:ext cx="360040" cy="36004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38FD502A-D054-4153-8F01-8B51574C17C1}"/>
              </a:ext>
            </a:extLst>
          </p:cNvPr>
          <p:cNvSpPr/>
          <p:nvPr/>
        </p:nvSpPr>
        <p:spPr>
          <a:xfrm>
            <a:off x="10570068" y="3293467"/>
            <a:ext cx="360040" cy="36004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0940E040-92F5-4D8E-8879-E473A41EC059}"/>
              </a:ext>
            </a:extLst>
          </p:cNvPr>
          <p:cNvSpPr/>
          <p:nvPr/>
        </p:nvSpPr>
        <p:spPr>
          <a:xfrm>
            <a:off x="11080726" y="3941539"/>
            <a:ext cx="360040" cy="36004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7300A6C4-2D71-4AD8-9931-1AFA2CD075BB}"/>
              </a:ext>
            </a:extLst>
          </p:cNvPr>
          <p:cNvSpPr/>
          <p:nvPr/>
        </p:nvSpPr>
        <p:spPr>
          <a:xfrm>
            <a:off x="10204104" y="3941539"/>
            <a:ext cx="360040" cy="36004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4F551F0F-D825-476B-8978-FA1D9A82B5A2}"/>
              </a:ext>
            </a:extLst>
          </p:cNvPr>
          <p:cNvCxnSpPr>
            <a:stCxn id="22" idx="7"/>
            <a:endCxn id="21" idx="3"/>
          </p:cNvCxnSpPr>
          <p:nvPr/>
        </p:nvCxnSpPr>
        <p:spPr>
          <a:xfrm flipV="1">
            <a:off x="8132204" y="2948739"/>
            <a:ext cx="393486" cy="39348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xmlns="" id="{86E74993-6AB8-4B5E-B077-8680051F3DC1}"/>
              </a:ext>
            </a:extLst>
          </p:cNvPr>
          <p:cNvCxnSpPr>
            <a:stCxn id="23" idx="0"/>
            <a:endCxn id="21" idx="4"/>
          </p:cNvCxnSpPr>
          <p:nvPr/>
        </p:nvCxnSpPr>
        <p:spPr>
          <a:xfrm flipV="1">
            <a:off x="8652983" y="3001466"/>
            <a:ext cx="0" cy="28803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xmlns="" id="{69BDB468-91DD-488F-A4B6-54D719FBAD6F}"/>
              </a:ext>
            </a:extLst>
          </p:cNvPr>
          <p:cNvCxnSpPr>
            <a:stCxn id="24" idx="1"/>
            <a:endCxn id="21" idx="5"/>
          </p:cNvCxnSpPr>
          <p:nvPr/>
        </p:nvCxnSpPr>
        <p:spPr>
          <a:xfrm flipH="1" flipV="1">
            <a:off x="8780276" y="2948739"/>
            <a:ext cx="393486" cy="39348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34FAF694-7776-483E-A8D8-A5D454FE135A}"/>
              </a:ext>
            </a:extLst>
          </p:cNvPr>
          <p:cNvCxnSpPr>
            <a:stCxn id="25" idx="0"/>
            <a:endCxn id="23" idx="3"/>
          </p:cNvCxnSpPr>
          <p:nvPr/>
        </p:nvCxnSpPr>
        <p:spPr>
          <a:xfrm flipV="1">
            <a:off x="8364951" y="3596811"/>
            <a:ext cx="160739" cy="34075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xmlns="" id="{C4483E73-E0BA-4A5D-98E2-B0B557C2F2A9}"/>
              </a:ext>
            </a:extLst>
          </p:cNvPr>
          <p:cNvCxnSpPr>
            <a:stCxn id="27" idx="0"/>
            <a:endCxn id="25" idx="3"/>
          </p:cNvCxnSpPr>
          <p:nvPr/>
        </p:nvCxnSpPr>
        <p:spPr>
          <a:xfrm flipV="1">
            <a:off x="8004911" y="4244883"/>
            <a:ext cx="232747" cy="32084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EEAF1745-89A6-4182-8E96-CD209041B002}"/>
              </a:ext>
            </a:extLst>
          </p:cNvPr>
          <p:cNvCxnSpPr>
            <a:stCxn id="26" idx="1"/>
            <a:endCxn id="25" idx="5"/>
          </p:cNvCxnSpPr>
          <p:nvPr/>
        </p:nvCxnSpPr>
        <p:spPr>
          <a:xfrm flipH="1" flipV="1">
            <a:off x="8492244" y="4244883"/>
            <a:ext cx="105454" cy="37356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xmlns="" id="{FA8C9223-8854-483F-86F7-B007ADBF4107}"/>
              </a:ext>
            </a:extLst>
          </p:cNvPr>
          <p:cNvCxnSpPr>
            <a:stCxn id="40" idx="0"/>
            <a:endCxn id="28" idx="3"/>
          </p:cNvCxnSpPr>
          <p:nvPr/>
        </p:nvCxnSpPr>
        <p:spPr>
          <a:xfrm flipV="1">
            <a:off x="10384124" y="3600780"/>
            <a:ext cx="238671" cy="34075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DC8B63E7-3EB6-48A4-8E6D-E0BFA8FB39D5}"/>
              </a:ext>
            </a:extLst>
          </p:cNvPr>
          <p:cNvCxnSpPr>
            <a:stCxn id="39" idx="1"/>
            <a:endCxn id="28" idx="5"/>
          </p:cNvCxnSpPr>
          <p:nvPr/>
        </p:nvCxnSpPr>
        <p:spPr>
          <a:xfrm flipH="1" flipV="1">
            <a:off x="10877381" y="3600780"/>
            <a:ext cx="256072" cy="39348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4C32A9AC-436F-488F-A193-A94A2EFDD330}"/>
              </a:ext>
            </a:extLst>
          </p:cNvPr>
          <p:cNvSpPr/>
          <p:nvPr/>
        </p:nvSpPr>
        <p:spPr>
          <a:xfrm>
            <a:off x="10619841" y="4605694"/>
            <a:ext cx="360040" cy="36004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xmlns="" id="{70B1A91B-BAFF-4F9C-9A86-810AA0319155}"/>
              </a:ext>
            </a:extLst>
          </p:cNvPr>
          <p:cNvCxnSpPr>
            <a:stCxn id="49" idx="7"/>
            <a:endCxn id="39" idx="3"/>
          </p:cNvCxnSpPr>
          <p:nvPr/>
        </p:nvCxnSpPr>
        <p:spPr>
          <a:xfrm flipV="1">
            <a:off x="10927154" y="4248852"/>
            <a:ext cx="206299" cy="40956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63686B07-F7AD-4CD0-B300-E971AF126738}"/>
              </a:ext>
            </a:extLst>
          </p:cNvPr>
          <p:cNvSpPr/>
          <p:nvPr/>
        </p:nvSpPr>
        <p:spPr>
          <a:xfrm>
            <a:off x="7577408" y="2457888"/>
            <a:ext cx="2116390" cy="2991530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953847EF-23CF-4A40-8ED2-CD6556F12564}"/>
              </a:ext>
            </a:extLst>
          </p:cNvPr>
          <p:cNvSpPr/>
          <p:nvPr/>
        </p:nvSpPr>
        <p:spPr>
          <a:xfrm>
            <a:off x="9877214" y="3169884"/>
            <a:ext cx="1768143" cy="1955435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660D1E37-7CD8-4579-82DF-D77938B2C90D}"/>
              </a:ext>
            </a:extLst>
          </p:cNvPr>
          <p:cNvCxnSpPr>
            <a:stCxn id="28" idx="1"/>
            <a:endCxn id="21" idx="6"/>
          </p:cNvCxnSpPr>
          <p:nvPr/>
        </p:nvCxnSpPr>
        <p:spPr>
          <a:xfrm flipH="1" flipV="1">
            <a:off x="8833003" y="2821446"/>
            <a:ext cx="1789792" cy="52474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7B868E82-6F40-4D63-8C09-CB3FB42D9548}"/>
              </a:ext>
            </a:extLst>
          </p:cNvPr>
          <p:cNvSpPr txBox="1">
            <a:spLocks/>
          </p:cNvSpPr>
          <p:nvPr/>
        </p:nvSpPr>
        <p:spPr>
          <a:xfrm>
            <a:off x="843776" y="2641426"/>
            <a:ext cx="4384676" cy="236269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 smtClean="0">
                <a:latin typeface="Consolas" pitchFamily="49" charset="0"/>
                <a:cs typeface="Consolas" pitchFamily="49" charset="0"/>
              </a:rPr>
              <a:t>Unify(x</a:t>
            </a:r>
            <a:r>
              <a:rPr lang="en-GB" sz="1400" b="1" dirty="0">
                <a:latin typeface="Consolas" pitchFamily="49" charset="0"/>
                <a:cs typeface="Consolas" pitchFamily="49" charset="0"/>
              </a:rPr>
              <a:t>, y){</a:t>
            </a:r>
          </a:p>
          <a:p>
            <a:pPr marL="0" indent="0">
              <a:buNone/>
            </a:pPr>
            <a:r>
              <a:rPr lang="en-GB" sz="1400" b="1" dirty="0">
                <a:latin typeface="Consolas" pitchFamily="49" charset="0"/>
                <a:cs typeface="Consolas" pitchFamily="49" charset="0"/>
              </a:rPr>
              <a:t>    if(r[x] &gt; r[y]) p[y] = x;</a:t>
            </a:r>
          </a:p>
          <a:p>
            <a:pPr marL="0" indent="0">
              <a:buNone/>
            </a:pPr>
            <a:r>
              <a:rPr lang="en-GB" sz="1400" b="1" dirty="0">
                <a:latin typeface="Consolas" pitchFamily="49" charset="0"/>
                <a:cs typeface="Consolas" pitchFamily="49" charset="0"/>
              </a:rPr>
              <a:t>    else{</a:t>
            </a:r>
          </a:p>
          <a:p>
            <a:pPr marL="0" indent="0">
              <a:buNone/>
            </a:pPr>
            <a:r>
              <a:rPr lang="en-GB" sz="1400" b="1" dirty="0">
                <a:latin typeface="Consolas" pitchFamily="49" charset="0"/>
                <a:cs typeface="Consolas" pitchFamily="49" charset="0"/>
              </a:rPr>
              <a:t>        p[x] = y;</a:t>
            </a:r>
          </a:p>
          <a:p>
            <a:pPr marL="0" indent="0">
              <a:buNone/>
            </a:pPr>
            <a:r>
              <a:rPr lang="en-GB" sz="1400" b="1" dirty="0">
                <a:latin typeface="Consolas" pitchFamily="49" charset="0"/>
                <a:cs typeface="Consolas" pitchFamily="49" charset="0"/>
              </a:rPr>
              <a:t>        if(r[x] == r[y]) r[y] = r[y] + 1;</a:t>
            </a:r>
          </a:p>
          <a:p>
            <a:pPr marL="0" indent="0">
              <a:buNone/>
            </a:pPr>
            <a:r>
              <a:rPr lang="en-GB" sz="1400" b="1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1400" b="1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0866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THUẬT TOÁN KRUSKAL VÀ CẤU TRÚC DISJOINT SET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xmlns="" id="{7B868E82-6F40-4D63-8C09-CB3FB42D9548}"/>
              </a:ext>
            </a:extLst>
          </p:cNvPr>
          <p:cNvSpPr txBox="1">
            <a:spLocks/>
          </p:cNvSpPr>
          <p:nvPr/>
        </p:nvSpPr>
        <p:spPr>
          <a:xfrm>
            <a:off x="830043" y="1013718"/>
            <a:ext cx="4384676" cy="4770634"/>
          </a:xfrm>
          <a:prstGeom prst="rect">
            <a:avLst/>
          </a:prstGeom>
          <a:noFill/>
          <a:ln>
            <a:solidFill>
              <a:srgbClr val="00376F"/>
            </a:solidFill>
          </a:ln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altLang="ko-KR" sz="1400" b="1" dirty="0" err="1">
                <a:latin typeface="Consolas" pitchFamily="49" charset="0"/>
                <a:cs typeface="Consolas" pitchFamily="49" charset="0"/>
              </a:rPr>
              <a:t>makeSet</a:t>
            </a:r>
            <a:r>
              <a:rPr lang="en-GB" altLang="ko-KR" sz="1400" b="1" dirty="0">
                <a:latin typeface="Consolas" pitchFamily="49" charset="0"/>
                <a:cs typeface="Consolas" pitchFamily="49" charset="0"/>
              </a:rPr>
              <a:t>(x){</a:t>
            </a:r>
          </a:p>
          <a:p>
            <a:pPr marL="0" indent="0">
              <a:buNone/>
            </a:pPr>
            <a:r>
              <a:rPr lang="en-GB" altLang="ko-KR" sz="1400" b="1" dirty="0">
                <a:latin typeface="Consolas" pitchFamily="49" charset="0"/>
                <a:cs typeface="Consolas" pitchFamily="49" charset="0"/>
              </a:rPr>
              <a:t>    p[x] = x; r[x] = 0;</a:t>
            </a:r>
          </a:p>
          <a:p>
            <a:pPr marL="0" indent="0">
              <a:buNone/>
            </a:pPr>
            <a:r>
              <a:rPr lang="en-GB" altLang="ko-KR" sz="1400" b="1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buNone/>
            </a:pPr>
            <a:r>
              <a:rPr lang="en-GB" altLang="ko-KR" sz="1400" b="1" dirty="0">
                <a:latin typeface="Consolas" pitchFamily="49" charset="0"/>
                <a:cs typeface="Consolas" pitchFamily="49" charset="0"/>
              </a:rPr>
              <a:t>Find(x){</a:t>
            </a:r>
          </a:p>
          <a:p>
            <a:pPr marL="0" indent="0">
              <a:buNone/>
            </a:pPr>
            <a:r>
              <a:rPr lang="en-GB" altLang="ko-KR" sz="1400" b="1" dirty="0">
                <a:latin typeface="Consolas" pitchFamily="49" charset="0"/>
                <a:cs typeface="Consolas" pitchFamily="49" charset="0"/>
              </a:rPr>
              <a:t>    if(x != p[x]) p[x] = Find(p[x]);</a:t>
            </a:r>
          </a:p>
          <a:p>
            <a:pPr marL="0" indent="0">
              <a:buNone/>
            </a:pPr>
            <a:r>
              <a:rPr lang="en-GB" altLang="ko-KR" sz="1400" b="1" dirty="0">
                <a:latin typeface="Consolas" pitchFamily="49" charset="0"/>
                <a:cs typeface="Consolas" pitchFamily="49" charset="0"/>
              </a:rPr>
              <a:t>    return p[x];</a:t>
            </a:r>
          </a:p>
          <a:p>
            <a:pPr marL="0" indent="0">
              <a:buNone/>
            </a:pPr>
            <a:r>
              <a:rPr lang="en-GB" altLang="ko-KR" sz="1400" b="1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buNone/>
            </a:pPr>
            <a:r>
              <a:rPr lang="en-GB" sz="1400" b="1" dirty="0">
                <a:latin typeface="Consolas" pitchFamily="49" charset="0"/>
                <a:cs typeface="Consolas" pitchFamily="49" charset="0"/>
              </a:rPr>
              <a:t>Unify(x, y){</a:t>
            </a:r>
          </a:p>
          <a:p>
            <a:pPr marL="0" indent="0">
              <a:buNone/>
            </a:pPr>
            <a:r>
              <a:rPr lang="en-GB" sz="1400" b="1" dirty="0">
                <a:latin typeface="Consolas" pitchFamily="49" charset="0"/>
                <a:cs typeface="Consolas" pitchFamily="49" charset="0"/>
              </a:rPr>
              <a:t>    if(r[x] &gt; r[y]) p[y] = x;</a:t>
            </a:r>
          </a:p>
          <a:p>
            <a:pPr marL="0" indent="0">
              <a:buNone/>
            </a:pPr>
            <a:r>
              <a:rPr lang="en-GB" sz="1400" b="1" dirty="0">
                <a:latin typeface="Consolas" pitchFamily="49" charset="0"/>
                <a:cs typeface="Consolas" pitchFamily="49" charset="0"/>
              </a:rPr>
              <a:t>    else{</a:t>
            </a:r>
          </a:p>
          <a:p>
            <a:pPr marL="0" indent="0">
              <a:buNone/>
            </a:pPr>
            <a:r>
              <a:rPr lang="en-GB" sz="1400" b="1" dirty="0">
                <a:latin typeface="Consolas" pitchFamily="49" charset="0"/>
                <a:cs typeface="Consolas" pitchFamily="49" charset="0"/>
              </a:rPr>
              <a:t>        p[x] = y;</a:t>
            </a:r>
          </a:p>
          <a:p>
            <a:pPr marL="0" indent="0">
              <a:buNone/>
            </a:pPr>
            <a:r>
              <a:rPr lang="en-GB" sz="1400" b="1" dirty="0">
                <a:latin typeface="Consolas" pitchFamily="49" charset="0"/>
                <a:cs typeface="Consolas" pitchFamily="49" charset="0"/>
              </a:rPr>
              <a:t>        if(r[x] == r[y]) r[y] = r[y] + 1;</a:t>
            </a:r>
          </a:p>
          <a:p>
            <a:pPr marL="0" indent="0">
              <a:buNone/>
            </a:pPr>
            <a:r>
              <a:rPr lang="en-GB" sz="1400" b="1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1400" b="1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xmlns="" id="{7B868E82-6F40-4D63-8C09-CB3FB42D9548}"/>
              </a:ext>
            </a:extLst>
          </p:cNvPr>
          <p:cNvSpPr txBox="1">
            <a:spLocks/>
          </p:cNvSpPr>
          <p:nvPr/>
        </p:nvSpPr>
        <p:spPr>
          <a:xfrm>
            <a:off x="6129799" y="1013718"/>
            <a:ext cx="5420594" cy="4770634"/>
          </a:xfrm>
          <a:prstGeom prst="rect">
            <a:avLst/>
          </a:prstGeom>
          <a:noFill/>
          <a:ln>
            <a:solidFill>
              <a:srgbClr val="00376F"/>
            </a:solidFill>
          </a:ln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 smtClean="0">
                <a:latin typeface="Consolas" panose="020B0609020204030204" pitchFamily="49" charset="0"/>
              </a:rPr>
              <a:t>KruskalWithDisjointSset</a:t>
            </a:r>
            <a:r>
              <a:rPr lang="en-US" sz="1400" b="1" dirty="0" smtClean="0">
                <a:latin typeface="Consolas" panose="020B0609020204030204" pitchFamily="49" charset="0"/>
              </a:rPr>
              <a:t>(</a:t>
            </a:r>
            <a:r>
              <a:rPr lang="en-US" sz="1400" b="1" i="1" dirty="0" smtClean="0">
                <a:latin typeface="Consolas" panose="020B0609020204030204" pitchFamily="49" charset="0"/>
              </a:rPr>
              <a:t>G</a:t>
            </a:r>
            <a:r>
              <a:rPr lang="en-US" sz="1400" b="1" dirty="0" smtClean="0">
                <a:latin typeface="Consolas" panose="020B0609020204030204" pitchFamily="49" charset="0"/>
              </a:rPr>
              <a:t> = (</a:t>
            </a:r>
            <a:r>
              <a:rPr lang="en-US" sz="1400" b="1" i="1" dirty="0" smtClean="0">
                <a:latin typeface="Consolas" panose="020B0609020204030204" pitchFamily="49" charset="0"/>
              </a:rPr>
              <a:t>V</a:t>
            </a:r>
            <a:r>
              <a:rPr lang="en-US" sz="1400" b="1" dirty="0" smtClean="0">
                <a:latin typeface="Consolas" panose="020B0609020204030204" pitchFamily="49" charset="0"/>
              </a:rPr>
              <a:t>, </a:t>
            </a:r>
            <a:r>
              <a:rPr lang="en-US" sz="1400" b="1" i="1" dirty="0" smtClean="0">
                <a:latin typeface="Consolas" panose="020B0609020204030204" pitchFamily="49" charset="0"/>
              </a:rPr>
              <a:t>E</a:t>
            </a:r>
            <a:r>
              <a:rPr lang="en-US" sz="1400" b="1" dirty="0" smtClean="0">
                <a:latin typeface="Consolas" panose="020B0609020204030204" pitchFamily="49" charset="0"/>
              </a:rPr>
              <a:t>)){</a:t>
            </a:r>
          </a:p>
          <a:p>
            <a:pPr marL="0" indent="0">
              <a:buNone/>
            </a:pPr>
            <a:r>
              <a:rPr lang="en-US" sz="1400" b="1" i="1" dirty="0" smtClean="0">
                <a:latin typeface="Consolas" panose="020B0609020204030204" pitchFamily="49" charset="0"/>
              </a:rPr>
              <a:t>  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= {};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>
                <a:latin typeface="Consolas" panose="020B0609020204030204" pitchFamily="49" charset="0"/>
              </a:rPr>
              <a:t>for </a:t>
            </a:r>
            <a:r>
              <a:rPr lang="en-US" sz="1400" b="1" i="1" dirty="0">
                <a:latin typeface="Consolas" panose="020B0609020204030204" pitchFamily="49" charset="0"/>
              </a:rPr>
              <a:t>v</a:t>
            </a:r>
            <a:r>
              <a:rPr lang="en-US" sz="1400" b="1" dirty="0">
                <a:latin typeface="Consolas" panose="020B0609020204030204" pitchFamily="49" charset="0"/>
              </a:rPr>
              <a:t> in </a:t>
            </a:r>
            <a:r>
              <a:rPr lang="en-US" sz="1400" b="1" i="1" dirty="0">
                <a:latin typeface="Consolas" panose="020B0609020204030204" pitchFamily="49" charset="0"/>
              </a:rPr>
              <a:t>V</a:t>
            </a:r>
            <a:r>
              <a:rPr lang="en-US" sz="1400" b="1" dirty="0">
                <a:latin typeface="Consolas" panose="020B0609020204030204" pitchFamily="49" charset="0"/>
              </a:rPr>
              <a:t> do </a:t>
            </a:r>
            <a:r>
              <a:rPr lang="en-US" sz="1400" b="1" dirty="0" err="1" smtClean="0">
                <a:latin typeface="Consolas" panose="020B0609020204030204" pitchFamily="49" charset="0"/>
              </a:rPr>
              <a:t>makeSet</a:t>
            </a:r>
            <a:r>
              <a:rPr lang="en-US" sz="1400" b="1" dirty="0" smtClean="0">
                <a:latin typeface="Consolas" panose="020B0609020204030204" pitchFamily="49" charset="0"/>
              </a:rPr>
              <a:t>(v); 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i="1" dirty="0">
                <a:latin typeface="Consolas" panose="020B0609020204030204" pitchFamily="49" charset="0"/>
              </a:rPr>
              <a:t>L</a:t>
            </a:r>
            <a:r>
              <a:rPr lang="en-US" sz="1400" b="1" dirty="0">
                <a:latin typeface="Consolas" panose="020B0609020204030204" pitchFamily="49" charset="0"/>
              </a:rPr>
              <a:t> = sort </a:t>
            </a:r>
            <a:r>
              <a:rPr lang="en-US" sz="1400" b="1" i="1" dirty="0">
                <a:latin typeface="Consolas" panose="020B0609020204030204" pitchFamily="49" charset="0"/>
              </a:rPr>
              <a:t>E</a:t>
            </a:r>
            <a:r>
              <a:rPr lang="en-US" sz="1400" b="1" dirty="0">
                <a:latin typeface="Consolas" panose="020B0609020204030204" pitchFamily="49" charset="0"/>
              </a:rPr>
              <a:t> in a non-decreasing order of weight;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>
                <a:latin typeface="Consolas" panose="020B0609020204030204" pitchFamily="49" charset="0"/>
              </a:rPr>
              <a:t>for (</a:t>
            </a:r>
            <a:r>
              <a:rPr lang="en-US" sz="1400" b="1" i="1" dirty="0" err="1">
                <a:latin typeface="Consolas" panose="020B0609020204030204" pitchFamily="49" charset="0"/>
              </a:rPr>
              <a:t>u,v</a:t>
            </a:r>
            <a:r>
              <a:rPr lang="en-US" sz="1400" b="1" dirty="0">
                <a:latin typeface="Consolas" panose="020B0609020204030204" pitchFamily="49" charset="0"/>
              </a:rPr>
              <a:t>) in </a:t>
            </a:r>
            <a:r>
              <a:rPr lang="en-US" sz="1400" b="1" i="1" dirty="0">
                <a:latin typeface="Consolas" panose="020B0609020204030204" pitchFamily="49" charset="0"/>
              </a:rPr>
              <a:t>L</a:t>
            </a:r>
            <a:r>
              <a:rPr lang="en-US" sz="1400" b="1" dirty="0">
                <a:latin typeface="Consolas" panose="020B0609020204030204" pitchFamily="49" charset="0"/>
              </a:rPr>
              <a:t> do 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</a:t>
            </a:r>
            <a:r>
              <a:rPr lang="en-US" sz="1400" b="1" i="1" dirty="0" err="1">
                <a:latin typeface="Consolas" panose="020B0609020204030204" pitchFamily="49" charset="0"/>
              </a:rPr>
              <a:t>ru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dirty="0" smtClean="0">
                <a:latin typeface="Consolas" panose="020B0609020204030204" pitchFamily="49" charset="0"/>
              </a:rPr>
              <a:t>Find(</a:t>
            </a:r>
            <a:r>
              <a:rPr lang="en-US" sz="1400" b="1" i="1" dirty="0" smtClean="0">
                <a:latin typeface="Consolas" panose="020B0609020204030204" pitchFamily="49" charset="0"/>
              </a:rPr>
              <a:t>u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</a:t>
            </a:r>
            <a:r>
              <a:rPr lang="en-US" sz="1400" b="1" i="1" dirty="0" err="1" smtClean="0">
                <a:latin typeface="Consolas" panose="020B0609020204030204" pitchFamily="49" charset="0"/>
              </a:rPr>
              <a:t>rv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= </a:t>
            </a:r>
            <a:r>
              <a:rPr lang="en-US" sz="1400" b="1" dirty="0" smtClean="0">
                <a:latin typeface="Consolas" panose="020B0609020204030204" pitchFamily="49" charset="0"/>
              </a:rPr>
              <a:t>Find(</a:t>
            </a:r>
            <a:r>
              <a:rPr lang="en-US" sz="1400" b="1" i="1" dirty="0" smtClean="0">
                <a:latin typeface="Consolas" panose="020B0609020204030204" pitchFamily="49" charset="0"/>
              </a:rPr>
              <a:t>v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</a:t>
            </a:r>
            <a:r>
              <a:rPr lang="en-US" sz="1400" b="1" dirty="0">
                <a:latin typeface="Consolas" panose="020B0609020204030204" pitchFamily="49" charset="0"/>
              </a:rPr>
              <a:t>if </a:t>
            </a:r>
            <a:r>
              <a:rPr lang="en-US" sz="1400" b="1" i="1" dirty="0" err="1">
                <a:latin typeface="Consolas" panose="020B0609020204030204" pitchFamily="49" charset="0"/>
              </a:rPr>
              <a:t>ru</a:t>
            </a:r>
            <a:r>
              <a:rPr lang="en-US" sz="1400" b="1" dirty="0">
                <a:latin typeface="Consolas" panose="020B0609020204030204" pitchFamily="49" charset="0"/>
              </a:rPr>
              <a:t> ≠ </a:t>
            </a:r>
            <a:r>
              <a:rPr lang="en-US" sz="1400" b="1" i="1" dirty="0" err="1">
                <a:latin typeface="Consolas" panose="020B0609020204030204" pitchFamily="49" charset="0"/>
              </a:rPr>
              <a:t>rv</a:t>
            </a:r>
            <a:r>
              <a:rPr lang="en-US" sz="1400" b="1" dirty="0">
                <a:latin typeface="Consolas" panose="020B0609020204030204" pitchFamily="49" charset="0"/>
              </a:rPr>
              <a:t> then 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   Unify(</a:t>
            </a:r>
            <a:r>
              <a:rPr lang="en-US" sz="1400" b="1" i="1" dirty="0" err="1" smtClean="0">
                <a:latin typeface="Consolas" panose="020B0609020204030204" pitchFamily="49" charset="0"/>
              </a:rPr>
              <a:t>ru</a:t>
            </a:r>
            <a:r>
              <a:rPr lang="en-US" sz="1400" b="1" i="1" dirty="0">
                <a:latin typeface="Consolas" panose="020B0609020204030204" pitchFamily="49" charset="0"/>
              </a:rPr>
              <a:t>, </a:t>
            </a:r>
            <a:r>
              <a:rPr lang="en-US" sz="1400" b="1" i="1" dirty="0" err="1">
                <a:latin typeface="Consolas" panose="020B0609020204030204" pitchFamily="49" charset="0"/>
              </a:rPr>
              <a:t>rv</a:t>
            </a:r>
            <a:r>
              <a:rPr lang="en-US" sz="1400" b="1" dirty="0">
                <a:latin typeface="Consolas" panose="020B0609020204030204" pitchFamily="49" charset="0"/>
              </a:rPr>
              <a:t>); 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   </a:t>
            </a:r>
            <a:r>
              <a:rPr lang="en-US" sz="1400" b="1" i="1" dirty="0">
                <a:latin typeface="Consolas" panose="020B0609020204030204" pitchFamily="49" charset="0"/>
              </a:rPr>
              <a:t>T = T</a:t>
            </a:r>
            <a:r>
              <a:rPr lang="en-US" sz="1400" b="1" dirty="0">
                <a:latin typeface="Consolas" panose="020B0609020204030204" pitchFamily="49" charset="0"/>
              </a:rPr>
              <a:t> ∪ {(</a:t>
            </a:r>
            <a:r>
              <a:rPr lang="en-US" sz="1400" b="1" i="1" dirty="0" err="1">
                <a:latin typeface="Consolas" panose="020B0609020204030204" pitchFamily="49" charset="0"/>
              </a:rPr>
              <a:t>u,v</a:t>
            </a:r>
            <a:r>
              <a:rPr lang="en-US" sz="1400" b="1" dirty="0">
                <a:latin typeface="Consolas" panose="020B0609020204030204" pitchFamily="49" charset="0"/>
              </a:rPr>
              <a:t>)};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   </a:t>
            </a:r>
            <a:r>
              <a:rPr lang="en-US" sz="1400" b="1" i="1" dirty="0">
                <a:latin typeface="Consolas" panose="020B0609020204030204" pitchFamily="49" charset="0"/>
              </a:rPr>
              <a:t>if</a:t>
            </a:r>
            <a:r>
              <a:rPr lang="en-US" sz="1400" b="1" dirty="0">
                <a:latin typeface="Consolas" panose="020B0609020204030204" pitchFamily="49" charset="0"/>
              </a:rPr>
              <a:t> |</a:t>
            </a:r>
            <a:r>
              <a:rPr lang="en-US" sz="1400" b="1" i="1" dirty="0">
                <a:latin typeface="Consolas" panose="020B0609020204030204" pitchFamily="49" charset="0"/>
              </a:rPr>
              <a:t>T</a:t>
            </a:r>
            <a:r>
              <a:rPr lang="en-US" sz="1400" b="1" dirty="0">
                <a:latin typeface="Consolas" panose="020B0609020204030204" pitchFamily="49" charset="0"/>
              </a:rPr>
              <a:t>| == |</a:t>
            </a:r>
            <a:r>
              <a:rPr lang="en-US" sz="1400" b="1" i="1" dirty="0">
                <a:latin typeface="Consolas" panose="020B0609020204030204" pitchFamily="49" charset="0"/>
              </a:rPr>
              <a:t>V</a:t>
            </a:r>
            <a:r>
              <a:rPr lang="en-US" sz="1400" b="1" dirty="0">
                <a:latin typeface="Consolas" panose="020B0609020204030204" pitchFamily="49" charset="0"/>
              </a:rPr>
              <a:t>| - 1 then break;  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</a:t>
            </a: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>
                <a:latin typeface="Consolas" panose="020B0609020204030204" pitchFamily="49" charset="0"/>
              </a:rPr>
              <a:t>if |</a:t>
            </a:r>
            <a:r>
              <a:rPr lang="en-US" sz="1400" b="1" i="1" dirty="0">
                <a:latin typeface="Consolas" panose="020B0609020204030204" pitchFamily="49" charset="0"/>
              </a:rPr>
              <a:t>T</a:t>
            </a:r>
            <a:r>
              <a:rPr lang="en-US" sz="1400" b="1" dirty="0">
                <a:latin typeface="Consolas" panose="020B0609020204030204" pitchFamily="49" charset="0"/>
              </a:rPr>
              <a:t>|  &lt; |</a:t>
            </a:r>
            <a:r>
              <a:rPr lang="en-US" sz="1400" b="1" i="1" dirty="0">
                <a:latin typeface="Consolas" panose="020B0609020204030204" pitchFamily="49" charset="0"/>
              </a:rPr>
              <a:t>V</a:t>
            </a:r>
            <a:r>
              <a:rPr lang="en-US" sz="1400" b="1" dirty="0">
                <a:latin typeface="Consolas" panose="020B0609020204030204" pitchFamily="49" charset="0"/>
              </a:rPr>
              <a:t>| - 1 then return {};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>
                <a:latin typeface="Consolas" panose="020B0609020204030204" pitchFamily="49" charset="0"/>
              </a:rPr>
              <a:t>return </a:t>
            </a:r>
            <a:r>
              <a:rPr lang="en-US" sz="1400" b="1" i="1" dirty="0">
                <a:latin typeface="Consolas" panose="020B0609020204030204" pitchFamily="49" charset="0"/>
              </a:rPr>
              <a:t>T</a:t>
            </a:r>
            <a:r>
              <a:rPr lang="en-US" sz="1400" b="1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  <a:cs typeface="Consolas" pitchFamily="49" charset="0"/>
              </a:rPr>
              <a:t>}</a:t>
            </a:r>
            <a:endParaRPr lang="en-GB" sz="1400" b="1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3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THUẬT TOÁN KRUSKAL VÀ CẤU TRÚC DISJOINT SET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="" xmlns:a16="http://schemas.microsoft.com/office/drawing/2014/main" id="{EC307FD4-A648-FEF7-DE2F-A77D7BA5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8545" y="886691"/>
            <a:ext cx="8091055" cy="50812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smtClean="0">
                <a:cs typeface="Arial"/>
              </a:rPr>
              <a:t>Minh </a:t>
            </a:r>
            <a:r>
              <a:rPr lang="en-US" sz="2000" dirty="0" err="1" smtClean="0">
                <a:cs typeface="Arial"/>
              </a:rPr>
              <a:t>họa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với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ngôn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ngữ</a:t>
            </a:r>
            <a:r>
              <a:rPr lang="en-US" sz="2000" dirty="0" smtClean="0">
                <a:cs typeface="Arial"/>
              </a:rPr>
              <a:t> C</a:t>
            </a: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Dữ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liệu</a:t>
            </a:r>
            <a:endParaRPr lang="en-US" sz="2000" dirty="0" smtClean="0">
              <a:cs typeface="Arial"/>
              <a:sym typeface="Symbol" panose="05050102010706020507" pitchFamily="18" charset="2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Dòng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1: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ghi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2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số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nguyên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dương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n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và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m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tương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ứng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là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số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đỉnh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và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số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cạnh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của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G (1 ≤ </a:t>
            </a:r>
            <a:r>
              <a:rPr lang="en-US" sz="2000" i="1" dirty="0" smtClean="0">
                <a:cs typeface="Arial"/>
                <a:sym typeface="Symbol" panose="05050102010706020507" pitchFamily="18" charset="2"/>
              </a:rPr>
              <a:t>n, m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≤ 10</a:t>
            </a:r>
            <a:r>
              <a:rPr lang="en-US" sz="2000" baseline="30000" dirty="0" smtClean="0">
                <a:cs typeface="Arial"/>
                <a:sym typeface="Symbol" panose="05050102010706020507" pitchFamily="18" charset="2"/>
              </a:rPr>
              <a:t>5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Dòng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i="1" dirty="0" err="1" smtClean="0">
                <a:cs typeface="Arial"/>
                <a:sym typeface="Symbol" panose="05050102010706020507" pitchFamily="18" charset="2"/>
              </a:rPr>
              <a:t>i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(</a:t>
            </a:r>
            <a:r>
              <a:rPr lang="en-US" sz="2000" i="1" dirty="0" err="1" smtClean="0">
                <a:cs typeface="Arial"/>
                <a:sym typeface="Symbol" panose="05050102010706020507" pitchFamily="18" charset="2"/>
              </a:rPr>
              <a:t>i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= 1, 2, …, m):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ghi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3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số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nguyên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dương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i="1" dirty="0" smtClean="0">
                <a:cs typeface="Arial"/>
                <a:sym typeface="Symbol" panose="05050102010706020507" pitchFamily="18" charset="2"/>
              </a:rPr>
              <a:t>u, v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and </a:t>
            </a:r>
            <a:r>
              <a:rPr lang="en-US" sz="2000" i="1" dirty="0" smtClean="0">
                <a:cs typeface="Arial"/>
                <a:sym typeface="Symbol" panose="05050102010706020507" pitchFamily="18" charset="2"/>
              </a:rPr>
              <a:t>c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trong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đó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i="1" dirty="0" smtClean="0">
                <a:cs typeface="Arial"/>
                <a:sym typeface="Symbol" panose="05050102010706020507" pitchFamily="18" charset="2"/>
              </a:rPr>
              <a:t>c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là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trọng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số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cạnh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(</a:t>
            </a:r>
            <a:r>
              <a:rPr lang="en-US" sz="2000" i="1" dirty="0" err="1" smtClean="0">
                <a:cs typeface="Arial"/>
                <a:sym typeface="Symbol" panose="05050102010706020507" pitchFamily="18" charset="2"/>
              </a:rPr>
              <a:t>u,v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) </a:t>
            </a: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Kết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quả</a:t>
            </a:r>
            <a:endParaRPr lang="en-US" sz="2000" dirty="0" smtClean="0">
              <a:cs typeface="Arial"/>
              <a:sym typeface="Symbol" panose="05050102010706020507" pitchFamily="18" charset="2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Ghi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ra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trọng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số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của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cây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khung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nhỏ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nhất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tìm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được</a:t>
            </a:r>
            <a:endParaRPr lang="en-US" sz="2000" dirty="0" smtClean="0">
              <a:cs typeface="Arial"/>
              <a:sym typeface="Symbol" panose="05050102010706020507" pitchFamily="18" charset="2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>
              <a:cs typeface="Arial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809631"/>
              </p:ext>
            </p:extLst>
          </p:nvPr>
        </p:nvGraphicFramePr>
        <p:xfrm>
          <a:off x="8486453" y="2127226"/>
          <a:ext cx="3255768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7884"/>
                <a:gridCol w="162788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5 8 </a:t>
                      </a:r>
                    </a:p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1 2 1 </a:t>
                      </a:r>
                    </a:p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1 3 4 </a:t>
                      </a:r>
                    </a:p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1 5 1 </a:t>
                      </a:r>
                    </a:p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2 4 2 </a:t>
                      </a:r>
                    </a:p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2 5 1 </a:t>
                      </a:r>
                    </a:p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3 4 3 </a:t>
                      </a:r>
                    </a:p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3 5 3 </a:t>
                      </a:r>
                    </a:p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4 5 2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688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THUẬT TOÁN KRUSKAL VÀ CẤU TRÚC DISJOINT SET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TextBox 9">
            <a:extLst>
              <a:ext uri="{FF2B5EF4-FFF2-40B4-BE49-F238E27FC236}">
                <a16:creationId xmlns="" xmlns:a16="http://schemas.microsoft.com/office/drawing/2014/main" xmlns:lc="http://schemas.openxmlformats.org/drawingml/2006/lockedCanvas" id="{0C01DA63-77D8-4CFA-F60B-71E8FC03CEE3}"/>
              </a:ext>
            </a:extLst>
          </p:cNvPr>
          <p:cNvSpPr txBox="1"/>
          <p:nvPr/>
        </p:nvSpPr>
        <p:spPr>
          <a:xfrm>
            <a:off x="813685" y="1040468"/>
            <a:ext cx="5199149" cy="4693593"/>
          </a:xfrm>
          <a:prstGeom prst="rect">
            <a:avLst/>
          </a:prstGeom>
          <a:noFill/>
          <a:ln w="19050">
            <a:solidFill>
              <a:schemeClr val="tx2">
                <a:lumMod val="90000"/>
                <a:lumOff val="1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#include &lt;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stdio.h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&gt;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#define MAX 100001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// data structure for input graph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N, M;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u[MAX];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v[MAX];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c[MAX];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ET[MAX];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nET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;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endParaRPr lang="en-US" altLang="en-US" sz="1400" b="1" dirty="0">
              <a:latin typeface="Consolas" panose="020B0609020204030204" pitchFamily="49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// data structure for disjoint-set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r[MAX];// r[v] is rank of set v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p[MAX];// p[v] is parent of v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long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long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rs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;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="" xmlns:a16="http://schemas.microsoft.com/office/drawing/2014/main" xmlns:lc="http://schemas.openxmlformats.org/drawingml/2006/lockedCanvas" id="{0C01DA63-77D8-4CFA-F60B-71E8FC03CEE3}"/>
              </a:ext>
            </a:extLst>
          </p:cNvPr>
          <p:cNvSpPr txBox="1"/>
          <p:nvPr/>
        </p:nvSpPr>
        <p:spPr>
          <a:xfrm>
            <a:off x="6281907" y="1040467"/>
            <a:ext cx="5199149" cy="4693593"/>
          </a:xfrm>
          <a:prstGeom prst="rect">
            <a:avLst/>
          </a:prstGeom>
          <a:noFill/>
          <a:ln w="19050">
            <a:solidFill>
              <a:schemeClr val="tx2">
                <a:lumMod val="90000"/>
                <a:lumOff val="1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void </a:t>
            </a:r>
            <a:r>
              <a:rPr lang="en-US" altLang="en-US" sz="1400" b="1" dirty="0" smtClean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unify</a:t>
            </a:r>
            <a:r>
              <a:rPr lang="en-US" altLang="en-US" sz="1400" b="1" dirty="0" smtClean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(</a:t>
            </a:r>
            <a:r>
              <a:rPr lang="en-US" altLang="en-US" sz="1400" b="1" dirty="0" err="1" smtClean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 smtClean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x,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y){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if(r[x] &gt; r[y]) p[y] = x;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else{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    p[x] = y;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    if(r[x] == r[y]) r[y] = r[y] + 1;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}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}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void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makeSet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(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x){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p[x] = x;  r[x] = 0;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}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findSet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(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x){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if(x != p[x])  p[x] =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findSet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(p[x]);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return p[x];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3461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THUẬT TOÁN KRUSKAL VÀ CẤU TRÚC DISJOINT SET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extBox 9">
            <a:extLst>
              <a:ext uri="{FF2B5EF4-FFF2-40B4-BE49-F238E27FC236}">
                <a16:creationId xmlns="" xmlns:a16="http://schemas.microsoft.com/office/drawing/2014/main" xmlns:lc="http://schemas.openxmlformats.org/drawingml/2006/lockedCanvas" id="{0C01DA63-77D8-4CFA-F60B-71E8FC03CEE3}"/>
              </a:ext>
            </a:extLst>
          </p:cNvPr>
          <p:cNvSpPr txBox="1"/>
          <p:nvPr/>
        </p:nvSpPr>
        <p:spPr>
          <a:xfrm>
            <a:off x="605871" y="914465"/>
            <a:ext cx="5275741" cy="5029069"/>
          </a:xfrm>
          <a:prstGeom prst="rect">
            <a:avLst/>
          </a:prstGeom>
          <a:noFill/>
          <a:ln w="19050">
            <a:solidFill>
              <a:schemeClr val="tx2">
                <a:lumMod val="90000"/>
                <a:lumOff val="1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void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swapEdge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(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,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j){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tmp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= c[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]; c[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] = c[j]; c[j] =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tmp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;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tmp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= u[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]; u[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] = u[j]; u[j] =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tmp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;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tmp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= v[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]; v[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] = v[j]; v[j] =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tmp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;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}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partition(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L,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R,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index){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int pivot = c[index];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swapEdge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(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index,R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);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storeIndex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= L;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for(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= L;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&lt;= R-1;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++){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if(c[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] &lt; pivot){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 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swapEdge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(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storeIndex,i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);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storeIndex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++;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}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}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swapEdge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(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storeIndex,R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); return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storeIndex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;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}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="" xmlns:a16="http://schemas.microsoft.com/office/drawing/2014/main" xmlns:lc="http://schemas.openxmlformats.org/drawingml/2006/lockedCanvas" id="{0C01DA63-77D8-4CFA-F60B-71E8FC03CEE3}"/>
              </a:ext>
            </a:extLst>
          </p:cNvPr>
          <p:cNvSpPr txBox="1"/>
          <p:nvPr/>
        </p:nvSpPr>
        <p:spPr>
          <a:xfrm>
            <a:off x="6310388" y="914464"/>
            <a:ext cx="5275741" cy="5029069"/>
          </a:xfrm>
          <a:prstGeom prst="rect">
            <a:avLst/>
          </a:prstGeom>
          <a:noFill/>
          <a:ln w="19050">
            <a:solidFill>
              <a:schemeClr val="tx2">
                <a:lumMod val="90000"/>
                <a:lumOff val="1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void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quickSort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(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L,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R){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if(L &lt; R){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   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index = (L+R)/2;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    index = partition(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L,R,index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);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    if(L &lt; index)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quickSort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(L,index-1);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    if(index &lt; R)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quickSort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(index+1,R);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}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}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void sort(){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quickSort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(0,M-1);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}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endParaRPr lang="en-US" altLang="en-US" sz="1400" b="1" dirty="0">
              <a:latin typeface="Consolas" panose="020B0609020204030204" pitchFamily="49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endParaRPr lang="en-US" altLang="en-US" sz="1400" b="1" dirty="0">
              <a:latin typeface="Consolas" panose="020B0609020204030204" pitchFamily="49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endParaRPr lang="en-US" altLang="en-US" sz="1400" b="1" dirty="0">
              <a:latin typeface="Consolas" panose="020B0609020204030204" pitchFamily="49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endParaRPr lang="en-US" altLang="en-US" sz="1400" b="1" dirty="0">
              <a:latin typeface="Consolas" panose="020B0609020204030204" pitchFamily="49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09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THUẬT TOÁN KRUSKAL VÀ CẤU TRÚC DISJOINT SET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Box 9">
            <a:extLst>
              <a:ext uri="{FF2B5EF4-FFF2-40B4-BE49-F238E27FC236}">
                <a16:creationId xmlns="" xmlns:a16="http://schemas.microsoft.com/office/drawing/2014/main" xmlns:lc="http://schemas.openxmlformats.org/drawingml/2006/lockedCanvas" id="{0C01DA63-77D8-4CFA-F60B-71E8FC03CEE3}"/>
              </a:ext>
            </a:extLst>
          </p:cNvPr>
          <p:cNvSpPr txBox="1"/>
          <p:nvPr/>
        </p:nvSpPr>
        <p:spPr>
          <a:xfrm>
            <a:off x="696346" y="896904"/>
            <a:ext cx="5264423" cy="4693593"/>
          </a:xfrm>
          <a:prstGeom prst="rect">
            <a:avLst/>
          </a:prstGeom>
          <a:noFill/>
          <a:ln w="19050">
            <a:solidFill>
              <a:schemeClr val="tx2">
                <a:lumMod val="90000"/>
                <a:lumOff val="1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void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kruskal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(){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for(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x = 1; x &lt;= N; x++) 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makeSet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(x);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sort();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rs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= 0;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nET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= 0;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for(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= 0;i &lt; M;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++){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   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ru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=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findSet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(u[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]);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   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rv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=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findSet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(v[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]);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    if(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ru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!=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rv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){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        </a:t>
            </a:r>
            <a:r>
              <a:rPr lang="en-US" altLang="en-US" sz="1400" b="1" dirty="0" smtClean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unify</a:t>
            </a:r>
            <a:r>
              <a:rPr lang="en-US" altLang="en-US" sz="1400" b="1" dirty="0" smtClean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(</a:t>
            </a:r>
            <a:r>
              <a:rPr lang="en-US" altLang="en-US" sz="1400" b="1" dirty="0" err="1" smtClean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ru,rv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);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       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nET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++;  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rs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+= c[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];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        if(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nET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== N-1) break;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    }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}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printf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("%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lld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",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rs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);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}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="" xmlns:a16="http://schemas.microsoft.com/office/drawing/2014/main" xmlns:lc="http://schemas.openxmlformats.org/drawingml/2006/lockedCanvas" id="{0C01DA63-77D8-4CFA-F60B-71E8FC03CEE3}"/>
              </a:ext>
            </a:extLst>
          </p:cNvPr>
          <p:cNvSpPr txBox="1"/>
          <p:nvPr/>
        </p:nvSpPr>
        <p:spPr>
          <a:xfrm>
            <a:off x="6231231" y="896904"/>
            <a:ext cx="5264423" cy="4693593"/>
          </a:xfrm>
          <a:prstGeom prst="rect">
            <a:avLst/>
          </a:prstGeom>
          <a:noFill/>
          <a:ln w="19050">
            <a:solidFill>
              <a:schemeClr val="tx2">
                <a:lumMod val="90000"/>
                <a:lumOff val="1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void input(){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scanf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("%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d%d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",&amp;N,&amp;M);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for(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= 0;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&lt; M;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++){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   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scanf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("%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d%d%d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",&amp;u[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],&amp;v[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],&amp;c[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]);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}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}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main(){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input();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kruskal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();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}</a:t>
            </a: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endParaRPr lang="en-US" altLang="en-US" sz="1400" b="1" dirty="0">
              <a:latin typeface="Consolas" panose="020B0609020204030204" pitchFamily="49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endParaRPr lang="en-US" altLang="en-US" sz="1400" b="1" dirty="0">
              <a:latin typeface="Consolas" panose="020B0609020204030204" pitchFamily="49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endParaRPr lang="en-US" altLang="en-US" sz="1400" b="1" dirty="0">
              <a:latin typeface="Consolas" panose="020B0609020204030204" pitchFamily="49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18256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endParaRPr lang="en-US" altLang="en-US" sz="1400" b="1" dirty="0">
              <a:latin typeface="Consolas" panose="020B0609020204030204" pitchFamily="49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95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THUẬT TOÁN DIJKSTRA VÀ CẤU TRÚC PRIORITY QUEUE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="" xmlns:a16="http://schemas.microsoft.com/office/drawing/2014/main" id="{EC307FD4-A648-FEF7-DE2F-A77D7BA5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8545" y="886691"/>
            <a:ext cx="11714719" cy="50812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</a:rPr>
              <a:t>Bài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toán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đường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đi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ngắn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nhất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giữa</a:t>
            </a:r>
            <a:r>
              <a:rPr lang="en-US" sz="2000" dirty="0" smtClean="0">
                <a:cs typeface="Arial"/>
              </a:rPr>
              <a:t> 2 </a:t>
            </a:r>
            <a:r>
              <a:rPr lang="en-US" sz="2000" dirty="0" err="1" smtClean="0">
                <a:cs typeface="Arial"/>
              </a:rPr>
              <a:t>đỉnh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trên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đồ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thị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trọng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số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không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âm</a:t>
            </a:r>
            <a:endParaRPr lang="en-US" sz="2000" dirty="0" smtClean="0">
              <a:cs typeface="Arial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cs typeface="Arial"/>
              </a:rPr>
              <a:t>Cho </a:t>
            </a:r>
            <a:r>
              <a:rPr lang="en-US" sz="2000" dirty="0" err="1">
                <a:cs typeface="Arial"/>
              </a:rPr>
              <a:t>đồ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thị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có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hướng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liên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thông</a:t>
            </a:r>
            <a:r>
              <a:rPr lang="en-US" sz="2000" dirty="0">
                <a:cs typeface="Arial"/>
              </a:rPr>
              <a:t> </a:t>
            </a:r>
            <a:r>
              <a:rPr lang="en-US" sz="2000" i="1" dirty="0">
                <a:cs typeface="Arial"/>
              </a:rPr>
              <a:t>G</a:t>
            </a:r>
            <a:r>
              <a:rPr lang="en-US" sz="2000" dirty="0">
                <a:cs typeface="Arial"/>
              </a:rPr>
              <a:t> = (</a:t>
            </a:r>
            <a:r>
              <a:rPr lang="en-US" sz="2000" i="1" dirty="0">
                <a:cs typeface="Arial"/>
              </a:rPr>
              <a:t>V, E</a:t>
            </a:r>
            <a:r>
              <a:rPr lang="en-US" sz="2000" dirty="0">
                <a:cs typeface="Arial"/>
              </a:rPr>
              <a:t>) </a:t>
            </a:r>
            <a:r>
              <a:rPr lang="en-US" sz="2000" dirty="0" err="1">
                <a:cs typeface="Arial"/>
              </a:rPr>
              <a:t>trong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đó</a:t>
            </a:r>
            <a:r>
              <a:rPr lang="en-US" sz="2000" dirty="0">
                <a:cs typeface="Arial"/>
              </a:rPr>
              <a:t> </a:t>
            </a:r>
            <a:r>
              <a:rPr lang="en-US" sz="2000" i="1" dirty="0">
                <a:cs typeface="Arial"/>
              </a:rPr>
              <a:t>V</a:t>
            </a:r>
            <a:r>
              <a:rPr lang="en-US" sz="2000" dirty="0">
                <a:cs typeface="Arial"/>
              </a:rPr>
              <a:t> = {1, 2, . . ., </a:t>
            </a:r>
            <a:r>
              <a:rPr lang="en-US" sz="2000" i="1" dirty="0">
                <a:cs typeface="Arial"/>
              </a:rPr>
              <a:t>n</a:t>
            </a:r>
            <a:r>
              <a:rPr lang="en-US" sz="2000" dirty="0">
                <a:cs typeface="Arial"/>
              </a:rPr>
              <a:t>} </a:t>
            </a:r>
            <a:r>
              <a:rPr lang="en-US" sz="2000" dirty="0" err="1">
                <a:cs typeface="Arial"/>
              </a:rPr>
              <a:t>là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tập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đỉnh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và</a:t>
            </a:r>
            <a:r>
              <a:rPr lang="en-US" sz="2000" dirty="0">
                <a:cs typeface="Arial"/>
              </a:rPr>
              <a:t> </a:t>
            </a:r>
            <a:r>
              <a:rPr lang="en-US" sz="2000" i="1" dirty="0">
                <a:cs typeface="Arial"/>
              </a:rPr>
              <a:t>E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là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tập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cung</a:t>
            </a:r>
            <a:endParaRPr lang="en-US" sz="2000" dirty="0">
              <a:cs typeface="Arial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i="1" dirty="0">
                <a:cs typeface="Arial"/>
              </a:rPr>
              <a:t>c</a:t>
            </a:r>
            <a:r>
              <a:rPr lang="en-US" dirty="0">
                <a:cs typeface="Arial"/>
              </a:rPr>
              <a:t>(</a:t>
            </a:r>
            <a:r>
              <a:rPr lang="en-US" i="1" dirty="0" err="1">
                <a:cs typeface="Arial"/>
              </a:rPr>
              <a:t>u,v</a:t>
            </a:r>
            <a:r>
              <a:rPr lang="en-US" dirty="0">
                <a:cs typeface="Arial"/>
              </a:rPr>
              <a:t>) </a:t>
            </a:r>
            <a:r>
              <a:rPr lang="en-US" dirty="0" err="1">
                <a:cs typeface="Arial"/>
              </a:rPr>
              <a:t>là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trọng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số</a:t>
            </a:r>
            <a:r>
              <a:rPr lang="en-US" dirty="0">
                <a:cs typeface="Arial"/>
              </a:rPr>
              <a:t> </a:t>
            </a:r>
            <a:r>
              <a:rPr lang="en-US" dirty="0" err="1" smtClean="0">
                <a:cs typeface="Arial"/>
              </a:rPr>
              <a:t>không</a:t>
            </a:r>
            <a:r>
              <a:rPr lang="en-US" dirty="0" smtClean="0">
                <a:cs typeface="Arial"/>
              </a:rPr>
              <a:t> </a:t>
            </a:r>
            <a:r>
              <a:rPr lang="en-US" dirty="0" err="1" smtClean="0">
                <a:cs typeface="Arial"/>
              </a:rPr>
              <a:t>âm</a:t>
            </a:r>
            <a:r>
              <a:rPr lang="en-US" dirty="0" smtClean="0">
                <a:cs typeface="Arial"/>
              </a:rPr>
              <a:t> </a:t>
            </a:r>
            <a:r>
              <a:rPr lang="en-US" dirty="0" err="1" smtClean="0">
                <a:cs typeface="Arial"/>
              </a:rPr>
              <a:t>của</a:t>
            </a:r>
            <a:r>
              <a:rPr lang="en-US" dirty="0" smtClean="0">
                <a:cs typeface="Arial"/>
              </a:rPr>
              <a:t> </a:t>
            </a:r>
            <a:r>
              <a:rPr lang="en-US" dirty="0" err="1" smtClean="0">
                <a:cs typeface="Arial"/>
              </a:rPr>
              <a:t>cung</a:t>
            </a:r>
            <a:r>
              <a:rPr lang="en-US" dirty="0" smtClean="0">
                <a:cs typeface="Arial"/>
              </a:rPr>
              <a:t> </a:t>
            </a:r>
            <a:r>
              <a:rPr lang="en-US" dirty="0">
                <a:cs typeface="Arial"/>
              </a:rPr>
              <a:t>(</a:t>
            </a:r>
            <a:r>
              <a:rPr lang="en-US" i="1" dirty="0" err="1">
                <a:cs typeface="Arial"/>
              </a:rPr>
              <a:t>u,v</a:t>
            </a:r>
            <a:r>
              <a:rPr lang="en-US" dirty="0">
                <a:cs typeface="Arial"/>
              </a:rPr>
              <a:t>), </a:t>
            </a:r>
            <a:r>
              <a:rPr lang="en-US" dirty="0" err="1">
                <a:cs typeface="Arial"/>
              </a:rPr>
              <a:t>với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mọi</a:t>
            </a:r>
            <a:r>
              <a:rPr lang="en-US" dirty="0">
                <a:cs typeface="Arial"/>
              </a:rPr>
              <a:t> (</a:t>
            </a:r>
            <a:r>
              <a:rPr lang="en-US" i="1" dirty="0" err="1">
                <a:cs typeface="Arial"/>
              </a:rPr>
              <a:t>u,v</a:t>
            </a:r>
            <a:r>
              <a:rPr lang="en-US" dirty="0">
                <a:cs typeface="Arial"/>
              </a:rPr>
              <a:t>) </a:t>
            </a:r>
            <a:r>
              <a:rPr lang="en-US" dirty="0">
                <a:cs typeface="Arial"/>
                <a:sym typeface="Symbol" panose="05050102010706020507" pitchFamily="18" charset="2"/>
              </a:rPr>
              <a:t> </a:t>
            </a:r>
            <a:r>
              <a:rPr lang="en-US" i="1" dirty="0" smtClean="0">
                <a:cs typeface="Arial"/>
                <a:sym typeface="Symbol" panose="05050102010706020507" pitchFamily="18" charset="2"/>
              </a:rPr>
              <a:t>E</a:t>
            </a:r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Yêu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>
                <a:cs typeface="Arial"/>
                <a:sym typeface="Symbol" panose="05050102010706020507" pitchFamily="18" charset="2"/>
              </a:rPr>
              <a:t>cầu</a:t>
            </a:r>
            <a:r>
              <a:rPr lang="en-US" sz="2000" dirty="0">
                <a:cs typeface="Arial"/>
                <a:sym typeface="Symbol" panose="05050102010706020507" pitchFamily="18" charset="2"/>
              </a:rPr>
              <a:t>: 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Cho 2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đỉnh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i="1" dirty="0" smtClean="0">
                <a:cs typeface="Arial"/>
                <a:sym typeface="Symbol" panose="05050102010706020507" pitchFamily="18" charset="2"/>
              </a:rPr>
              <a:t>s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và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i="1" dirty="0" smtClean="0">
                <a:cs typeface="Arial"/>
                <a:sym typeface="Symbol" panose="05050102010706020507" pitchFamily="18" charset="2"/>
              </a:rPr>
              <a:t>t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thuộc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i="1" dirty="0" smtClean="0">
                <a:cs typeface="Arial"/>
                <a:sym typeface="Symbol" panose="05050102010706020507" pitchFamily="18" charset="2"/>
              </a:rPr>
              <a:t>G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,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hãy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tìm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đường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đi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có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tổng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trọng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số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nhỏ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nhất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trên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i="1" dirty="0">
                <a:cs typeface="Arial"/>
                <a:sym typeface="Symbol" panose="05050102010706020507" pitchFamily="18" charset="2"/>
              </a:rPr>
              <a:t>G</a:t>
            </a:r>
            <a:r>
              <a:rPr lang="en-US" sz="2000" dirty="0">
                <a:cs typeface="Arial"/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endParaRPr lang="en-US" sz="2000" dirty="0">
              <a:cs typeface="Arial"/>
            </a:endParaRPr>
          </a:p>
        </p:txBody>
      </p:sp>
      <p:pic>
        <p:nvPicPr>
          <p:cNvPr id="2050" name="image3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74" y="3130924"/>
            <a:ext cx="2503719" cy="239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790321" y="5522536"/>
            <a:ext cx="4411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Lato" panose="020F0502020204030203"/>
              </a:rPr>
              <a:t>Đồ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thị</a:t>
            </a:r>
            <a:r>
              <a:rPr lang="en-US" sz="2000" dirty="0" smtClean="0">
                <a:latin typeface="Lato" panose="020F0502020204030203"/>
              </a:rPr>
              <a:t> G: </a:t>
            </a:r>
            <a:r>
              <a:rPr lang="en-US" sz="2000" dirty="0" err="1">
                <a:latin typeface="Lato" panose="020F0502020204030203"/>
              </a:rPr>
              <a:t>đường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đi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ngắn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nhất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từ</a:t>
            </a:r>
            <a:r>
              <a:rPr lang="en-US" sz="2000" dirty="0">
                <a:latin typeface="Lato" panose="020F0502020204030203"/>
              </a:rPr>
              <a:t> 1 </a:t>
            </a:r>
            <a:r>
              <a:rPr lang="en-US" sz="2000" dirty="0" err="1">
                <a:latin typeface="Lato" panose="020F0502020204030203"/>
              </a:rPr>
              <a:t>đến</a:t>
            </a:r>
            <a:r>
              <a:rPr lang="en-US" sz="2000" dirty="0">
                <a:latin typeface="Lato" panose="020F0502020204030203"/>
              </a:rPr>
              <a:t> 5 </a:t>
            </a:r>
            <a:r>
              <a:rPr lang="en-US" sz="2000" dirty="0" err="1">
                <a:latin typeface="Lato" panose="020F0502020204030203"/>
              </a:rPr>
              <a:t>là</a:t>
            </a:r>
            <a:r>
              <a:rPr lang="en-US" sz="2000" dirty="0">
                <a:latin typeface="Lato" panose="020F0502020204030203"/>
              </a:rPr>
              <a:t> 1 - 4 - 5 </a:t>
            </a:r>
            <a:r>
              <a:rPr lang="en-US" sz="2000" dirty="0" err="1">
                <a:latin typeface="Lato" panose="020F0502020204030203"/>
              </a:rPr>
              <a:t>với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độ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dài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bằng</a:t>
            </a:r>
            <a:r>
              <a:rPr lang="en-US" sz="2000" dirty="0">
                <a:latin typeface="Lato" panose="020F0502020204030203"/>
              </a:rPr>
              <a:t> 19 + 78 = 97</a:t>
            </a:r>
            <a:endParaRPr lang="en-US" sz="2000" dirty="0"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56060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THUẬT TOÁN DIJKSTRA VÀ CẤU TRÚC PRIORITY QUEUE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="" xmlns:a16="http://schemas.microsoft.com/office/drawing/2014/main" id="{EC307FD4-A648-FEF7-DE2F-A77D7BA5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8545" y="886691"/>
            <a:ext cx="11714719" cy="50812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Cấu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trúc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dữ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liệu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biểu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diễn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đồ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thị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i="1" dirty="0" smtClean="0">
                <a:cs typeface="Arial"/>
                <a:sym typeface="Symbol" panose="05050102010706020507" pitchFamily="18" charset="2"/>
              </a:rPr>
              <a:t>G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sử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dụng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danh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sách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kề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</a:p>
          <a:p>
            <a:pPr lvl="2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i="1" dirty="0" smtClean="0">
                <a:cs typeface="Arial"/>
                <a:sym typeface="Symbol" panose="05050102010706020507" pitchFamily="18" charset="2"/>
              </a:rPr>
              <a:t>A</a:t>
            </a:r>
            <a:r>
              <a:rPr lang="en-US" dirty="0" smtClean="0">
                <a:cs typeface="Arial"/>
                <a:sym typeface="Symbol" panose="05050102010706020507" pitchFamily="18" charset="2"/>
              </a:rPr>
              <a:t>[</a:t>
            </a:r>
            <a:r>
              <a:rPr lang="en-US" i="1" dirty="0" smtClean="0">
                <a:cs typeface="Arial"/>
                <a:sym typeface="Symbol" panose="05050102010706020507" pitchFamily="18" charset="2"/>
              </a:rPr>
              <a:t>u</a:t>
            </a:r>
            <a:r>
              <a:rPr lang="en-US" dirty="0" smtClean="0">
                <a:cs typeface="Arial"/>
                <a:sym typeface="Symbol" panose="05050102010706020507" pitchFamily="18" charset="2"/>
              </a:rPr>
              <a:t>] </a:t>
            </a:r>
            <a:r>
              <a:rPr lang="en-US" dirty="0" err="1">
                <a:cs typeface="Arial"/>
                <a:sym typeface="Symbol" panose="05050102010706020507" pitchFamily="18" charset="2"/>
              </a:rPr>
              <a:t>là</a:t>
            </a:r>
            <a:r>
              <a:rPr lang="en-US" dirty="0">
                <a:cs typeface="Arial"/>
                <a:sym typeface="Symbol" panose="05050102010706020507" pitchFamily="18" charset="2"/>
              </a:rPr>
              <a:t> </a:t>
            </a:r>
            <a:r>
              <a:rPr lang="en-US" dirty="0" err="1">
                <a:cs typeface="Arial"/>
                <a:sym typeface="Symbol" panose="05050102010706020507" pitchFamily="18" charset="2"/>
              </a:rPr>
              <a:t>tập</a:t>
            </a:r>
            <a:r>
              <a:rPr lang="en-US" dirty="0">
                <a:cs typeface="Arial"/>
                <a:sym typeface="Symbol" panose="05050102010706020507" pitchFamily="18" charset="2"/>
              </a:rPr>
              <a:t> </a:t>
            </a:r>
            <a:r>
              <a:rPr lang="en-US" dirty="0" err="1">
                <a:cs typeface="Arial"/>
                <a:sym typeface="Symbol" panose="05050102010706020507" pitchFamily="18" charset="2"/>
              </a:rPr>
              <a:t>các</a:t>
            </a:r>
            <a:r>
              <a:rPr lang="en-US" dirty="0">
                <a:cs typeface="Arial"/>
                <a:sym typeface="Symbol" panose="05050102010706020507" pitchFamily="18" charset="2"/>
              </a:rPr>
              <a:t> </a:t>
            </a:r>
            <a:r>
              <a:rPr lang="en-US" dirty="0" err="1">
                <a:cs typeface="Arial"/>
                <a:sym typeface="Symbol" panose="05050102010706020507" pitchFamily="18" charset="2"/>
              </a:rPr>
              <a:t>cung</a:t>
            </a:r>
            <a:r>
              <a:rPr lang="en-US" dirty="0">
                <a:cs typeface="Arial"/>
                <a:sym typeface="Symbol" panose="05050102010706020507" pitchFamily="18" charset="2"/>
              </a:rPr>
              <a:t> </a:t>
            </a:r>
            <a:r>
              <a:rPr lang="en-US" i="1" dirty="0">
                <a:cs typeface="Arial"/>
                <a:sym typeface="Symbol" panose="05050102010706020507" pitchFamily="18" charset="2"/>
              </a:rPr>
              <a:t>e</a:t>
            </a:r>
            <a:r>
              <a:rPr lang="en-US" dirty="0">
                <a:cs typeface="Arial"/>
                <a:sym typeface="Symbol" panose="05050102010706020507" pitchFamily="18" charset="2"/>
              </a:rPr>
              <a:t> </a:t>
            </a:r>
            <a:r>
              <a:rPr lang="en-US" dirty="0" err="1">
                <a:cs typeface="Arial"/>
                <a:sym typeface="Symbol" panose="05050102010706020507" pitchFamily="18" charset="2"/>
              </a:rPr>
              <a:t>đi</a:t>
            </a:r>
            <a:r>
              <a:rPr lang="en-US" dirty="0">
                <a:cs typeface="Arial"/>
                <a:sym typeface="Symbol" panose="05050102010706020507" pitchFamily="18" charset="2"/>
              </a:rPr>
              <a:t> </a:t>
            </a:r>
            <a:r>
              <a:rPr lang="en-US" dirty="0" err="1">
                <a:cs typeface="Arial"/>
                <a:sym typeface="Symbol" panose="05050102010706020507" pitchFamily="18" charset="2"/>
              </a:rPr>
              <a:t>ra</a:t>
            </a:r>
            <a:r>
              <a:rPr lang="en-US" dirty="0">
                <a:cs typeface="Arial"/>
                <a:sym typeface="Symbol" panose="05050102010706020507" pitchFamily="18" charset="2"/>
              </a:rPr>
              <a:t> </a:t>
            </a:r>
            <a:r>
              <a:rPr lang="en-US" dirty="0" err="1">
                <a:cs typeface="Arial"/>
                <a:sym typeface="Symbol" panose="05050102010706020507" pitchFamily="18" charset="2"/>
              </a:rPr>
              <a:t>khỏi</a:t>
            </a:r>
            <a:r>
              <a:rPr lang="en-US" dirty="0">
                <a:cs typeface="Arial"/>
                <a:sym typeface="Symbol" panose="05050102010706020507" pitchFamily="18" charset="2"/>
              </a:rPr>
              <a:t> </a:t>
            </a:r>
            <a:r>
              <a:rPr lang="en-US" dirty="0" err="1">
                <a:cs typeface="Arial"/>
                <a:sym typeface="Symbol" panose="05050102010706020507" pitchFamily="18" charset="2"/>
              </a:rPr>
              <a:t>đinh</a:t>
            </a:r>
            <a:r>
              <a:rPr lang="en-US" dirty="0">
                <a:cs typeface="Arial"/>
                <a:sym typeface="Symbol" panose="05050102010706020507" pitchFamily="18" charset="2"/>
              </a:rPr>
              <a:t> </a:t>
            </a:r>
            <a:r>
              <a:rPr lang="en-US" i="1" dirty="0" smtClean="0">
                <a:cs typeface="Arial"/>
                <a:sym typeface="Symbol" panose="05050102010706020507" pitchFamily="18" charset="2"/>
              </a:rPr>
              <a:t>u</a:t>
            </a:r>
            <a:r>
              <a:rPr lang="en-US" dirty="0" smtClean="0">
                <a:cs typeface="Arial"/>
                <a:sym typeface="Symbol" panose="05050102010706020507" pitchFamily="18" charset="2"/>
              </a:rPr>
              <a:t>, </a:t>
            </a:r>
            <a:r>
              <a:rPr lang="en-US" dirty="0" err="1" smtClean="0">
                <a:cs typeface="Arial"/>
                <a:sym typeface="Symbol" panose="05050102010706020507" pitchFamily="18" charset="2"/>
              </a:rPr>
              <a:t>mọi</a:t>
            </a:r>
            <a:r>
              <a:rPr lang="en-US" i="1" dirty="0">
                <a:cs typeface="Arial"/>
                <a:sym typeface="Symbol" panose="05050102010706020507" pitchFamily="18" charset="2"/>
              </a:rPr>
              <a:t> </a:t>
            </a:r>
            <a:r>
              <a:rPr lang="en-US" i="1" dirty="0" smtClean="0">
                <a:cs typeface="Arial"/>
                <a:sym typeface="Symbol" panose="05050102010706020507" pitchFamily="18" charset="2"/>
              </a:rPr>
              <a:t>u</a:t>
            </a:r>
            <a:r>
              <a:rPr lang="en-US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dirty="0">
                <a:cs typeface="Arial"/>
                <a:sym typeface="Symbol" panose="05050102010706020507" pitchFamily="18" charset="2"/>
              </a:rPr>
              <a:t> </a:t>
            </a:r>
            <a:r>
              <a:rPr lang="en-US" i="1" dirty="0">
                <a:cs typeface="Arial"/>
                <a:sym typeface="Symbol" panose="05050102010706020507" pitchFamily="18" charset="2"/>
              </a:rPr>
              <a:t>V</a:t>
            </a:r>
            <a:r>
              <a:rPr lang="en-US" dirty="0" smtClean="0">
                <a:cs typeface="Arial"/>
                <a:sym typeface="Symbol" panose="05050102010706020507" pitchFamily="18" charset="2"/>
              </a:rPr>
              <a:t>.</a:t>
            </a:r>
          </a:p>
          <a:p>
            <a:pPr lvl="2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 err="1" smtClean="0">
                <a:cs typeface="Arial"/>
                <a:sym typeface="Symbol" panose="05050102010706020507" pitchFamily="18" charset="2"/>
              </a:rPr>
              <a:t>Với</a:t>
            </a:r>
            <a:r>
              <a:rPr lang="en-US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dirty="0" err="1" smtClean="0">
                <a:cs typeface="Arial"/>
                <a:sym typeface="Symbol" panose="05050102010706020507" pitchFamily="18" charset="2"/>
              </a:rPr>
              <a:t>mỗi</a:t>
            </a:r>
            <a:r>
              <a:rPr lang="en-US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dirty="0" err="1" smtClean="0">
                <a:cs typeface="Arial"/>
                <a:sym typeface="Symbol" panose="05050102010706020507" pitchFamily="18" charset="2"/>
              </a:rPr>
              <a:t>cung</a:t>
            </a:r>
            <a:r>
              <a:rPr lang="en-US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i="1" dirty="0" smtClean="0">
                <a:cs typeface="Arial"/>
                <a:sym typeface="Symbol" panose="05050102010706020507" pitchFamily="18" charset="2"/>
              </a:rPr>
              <a:t>e</a:t>
            </a:r>
            <a:r>
              <a:rPr lang="en-US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dirty="0" err="1" smtClean="0">
                <a:cs typeface="Arial"/>
                <a:sym typeface="Symbol" panose="05050102010706020507" pitchFamily="18" charset="2"/>
              </a:rPr>
              <a:t>đi</a:t>
            </a:r>
            <a:r>
              <a:rPr lang="en-US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dirty="0" err="1" smtClean="0">
                <a:cs typeface="Arial"/>
                <a:sym typeface="Symbol" panose="05050102010706020507" pitchFamily="18" charset="2"/>
              </a:rPr>
              <a:t>ra</a:t>
            </a:r>
            <a:r>
              <a:rPr lang="en-US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dirty="0" err="1" smtClean="0">
                <a:cs typeface="Arial"/>
                <a:sym typeface="Symbol" panose="05050102010706020507" pitchFamily="18" charset="2"/>
              </a:rPr>
              <a:t>khỏi</a:t>
            </a:r>
            <a:r>
              <a:rPr lang="en-US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dirty="0" err="1" smtClean="0">
                <a:cs typeface="Arial"/>
                <a:sym typeface="Symbol" panose="05050102010706020507" pitchFamily="18" charset="2"/>
              </a:rPr>
              <a:t>đinh</a:t>
            </a:r>
            <a:r>
              <a:rPr lang="en-US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i="1" dirty="0" smtClean="0">
                <a:cs typeface="Arial"/>
                <a:sym typeface="Symbol" panose="05050102010706020507" pitchFamily="18" charset="2"/>
              </a:rPr>
              <a:t>u</a:t>
            </a:r>
            <a:r>
              <a:rPr lang="en-US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dirty="0" err="1" smtClean="0">
                <a:cs typeface="Arial"/>
                <a:sym typeface="Symbol" panose="05050102010706020507" pitchFamily="18" charset="2"/>
              </a:rPr>
              <a:t>thì</a:t>
            </a:r>
            <a:r>
              <a:rPr lang="en-US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i="1" dirty="0" smtClean="0">
                <a:cs typeface="Arial"/>
                <a:sym typeface="Symbol" panose="05050102010706020507" pitchFamily="18" charset="2"/>
              </a:rPr>
              <a:t>e.id</a:t>
            </a:r>
            <a:r>
              <a:rPr lang="en-US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dirty="0" err="1" smtClean="0">
                <a:cs typeface="Arial"/>
                <a:sym typeface="Symbol" panose="05050102010706020507" pitchFamily="18" charset="2"/>
              </a:rPr>
              <a:t>là</a:t>
            </a:r>
            <a:r>
              <a:rPr lang="en-US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dirty="0" err="1" smtClean="0">
                <a:cs typeface="Arial"/>
                <a:sym typeface="Symbol" panose="05050102010706020507" pitchFamily="18" charset="2"/>
              </a:rPr>
              <a:t>đỉnh</a:t>
            </a:r>
            <a:r>
              <a:rPr lang="en-US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dirty="0" err="1" smtClean="0">
                <a:cs typeface="Arial"/>
                <a:sym typeface="Symbol" panose="05050102010706020507" pitchFamily="18" charset="2"/>
              </a:rPr>
              <a:t>còn</a:t>
            </a:r>
            <a:r>
              <a:rPr lang="en-US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dirty="0" err="1" smtClean="0">
                <a:cs typeface="Arial"/>
                <a:sym typeface="Symbol" panose="05050102010706020507" pitchFamily="18" charset="2"/>
              </a:rPr>
              <a:t>lại</a:t>
            </a:r>
            <a:r>
              <a:rPr lang="en-US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dirty="0" err="1" smtClean="0">
                <a:cs typeface="Arial"/>
                <a:sym typeface="Symbol" panose="05050102010706020507" pitchFamily="18" charset="2"/>
              </a:rPr>
              <a:t>của</a:t>
            </a:r>
            <a:r>
              <a:rPr lang="en-US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i="1" dirty="0" smtClean="0">
                <a:cs typeface="Arial"/>
                <a:sym typeface="Symbol" panose="05050102010706020507" pitchFamily="18" charset="2"/>
              </a:rPr>
              <a:t>e</a:t>
            </a:r>
            <a:r>
              <a:rPr lang="en-US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dirty="0" err="1" smtClean="0">
                <a:cs typeface="Arial"/>
                <a:sym typeface="Symbol" panose="05050102010706020507" pitchFamily="18" charset="2"/>
              </a:rPr>
              <a:t>và</a:t>
            </a:r>
            <a:r>
              <a:rPr lang="en-US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i="1" dirty="0" err="1" smtClean="0">
                <a:cs typeface="Arial"/>
                <a:sym typeface="Symbol" panose="05050102010706020507" pitchFamily="18" charset="2"/>
              </a:rPr>
              <a:t>e.w</a:t>
            </a:r>
            <a:r>
              <a:rPr lang="en-US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dirty="0" err="1" smtClean="0">
                <a:cs typeface="Arial"/>
                <a:sym typeface="Symbol" panose="05050102010706020507" pitchFamily="18" charset="2"/>
              </a:rPr>
              <a:t>là</a:t>
            </a:r>
            <a:r>
              <a:rPr lang="en-US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dirty="0" err="1" smtClean="0">
                <a:cs typeface="Arial"/>
                <a:sym typeface="Symbol" panose="05050102010706020507" pitchFamily="18" charset="2"/>
              </a:rPr>
              <a:t>trọng</a:t>
            </a:r>
            <a:r>
              <a:rPr lang="en-US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dirty="0" err="1" smtClean="0">
                <a:cs typeface="Arial"/>
                <a:sym typeface="Symbol" panose="05050102010706020507" pitchFamily="18" charset="2"/>
              </a:rPr>
              <a:t>số</a:t>
            </a:r>
            <a:r>
              <a:rPr lang="en-US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dirty="0" err="1" smtClean="0">
                <a:cs typeface="Arial"/>
                <a:sym typeface="Symbol" panose="05050102010706020507" pitchFamily="18" charset="2"/>
              </a:rPr>
              <a:t>cung</a:t>
            </a:r>
            <a:r>
              <a:rPr lang="en-US" dirty="0" smtClean="0">
                <a:cs typeface="Arial"/>
                <a:sym typeface="Symbol" panose="05050102010706020507" pitchFamily="18" charset="2"/>
              </a:rPr>
              <a:t> </a:t>
            </a:r>
            <a:endParaRPr lang="en-US" i="1" dirty="0" smtClean="0">
              <a:cs typeface="Arial"/>
              <a:sym typeface="Symbol" panose="05050102010706020507" pitchFamily="18" charset="2"/>
            </a:endParaRPr>
          </a:p>
          <a:p>
            <a:pPr lvl="3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Ví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dụ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: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cung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i="1" dirty="0" smtClean="0">
                <a:cs typeface="Arial"/>
                <a:sym typeface="Symbol" panose="05050102010706020507" pitchFamily="18" charset="2"/>
              </a:rPr>
              <a:t>e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= (</a:t>
            </a:r>
            <a:r>
              <a:rPr lang="en-US" sz="2000" i="1" dirty="0" smtClean="0">
                <a:cs typeface="Arial"/>
                <a:sym typeface="Symbol" panose="05050102010706020507" pitchFamily="18" charset="2"/>
              </a:rPr>
              <a:t>u, v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)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là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một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cung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đi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ra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khỏi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i="1" dirty="0" smtClean="0">
                <a:cs typeface="Arial"/>
                <a:sym typeface="Symbol" panose="05050102010706020507" pitchFamily="18" charset="2"/>
              </a:rPr>
              <a:t>u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có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trọng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số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10,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khi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đó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i="1" dirty="0" smtClean="0">
                <a:cs typeface="Arial"/>
                <a:sym typeface="Symbol" panose="05050102010706020507" pitchFamily="18" charset="2"/>
              </a:rPr>
              <a:t>e.id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= </a:t>
            </a:r>
            <a:r>
              <a:rPr lang="en-US" sz="2000" i="1" dirty="0" smtClean="0">
                <a:cs typeface="Arial"/>
                <a:sym typeface="Symbol" panose="05050102010706020507" pitchFamily="18" charset="2"/>
              </a:rPr>
              <a:t>v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và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i="1" dirty="0" err="1" smtClean="0">
                <a:cs typeface="Arial"/>
                <a:sym typeface="Symbol" panose="05050102010706020507" pitchFamily="18" charset="2"/>
              </a:rPr>
              <a:t>e.w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= 10</a:t>
            </a:r>
            <a:endParaRPr lang="en-US" sz="2000" dirty="0">
              <a:cs typeface="Arial"/>
              <a:sym typeface="Symbol" panose="05050102010706020507" pitchFamily="18" charset="2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endParaRPr lang="en-US" sz="2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248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898" y="2461846"/>
            <a:ext cx="5394291" cy="1934307"/>
          </a:xfrm>
        </p:spPr>
        <p:txBody>
          <a:bodyPr/>
          <a:lstStyle/>
          <a:p>
            <a:r>
              <a:rPr lang="en-US" dirty="0" smtClean="0"/>
              <a:t>CẤU TRÚC DỮ LIỆU </a:t>
            </a:r>
            <a:r>
              <a:rPr lang="en-US" dirty="0" smtClean="0"/>
              <a:t>VÀ THUẬT TOÁN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00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THUẬT TOÁN DIJKSTRA VÀ CẤU TRÚC PRIORITY QUEUE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="" xmlns:a16="http://schemas.microsoft.com/office/drawing/2014/main" id="{EC307FD4-A648-FEF7-DE2F-A77D7BA5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8545" y="886691"/>
            <a:ext cx="6652673" cy="50812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</a:rPr>
              <a:t>Thuật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toán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Dijkstra</a:t>
            </a:r>
            <a:endParaRPr lang="en-US" sz="2000" dirty="0" smtClean="0">
              <a:cs typeface="Arial"/>
            </a:endParaRPr>
          </a:p>
          <a:p>
            <a:pPr lvl="1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dirty="0" err="1"/>
              <a:t>mỗi</a:t>
            </a:r>
            <a:r>
              <a:rPr lang="en-US" sz="2000" dirty="0"/>
              <a:t> </a:t>
            </a:r>
            <a:r>
              <a:rPr lang="en-US" sz="2000" dirty="0" err="1"/>
              <a:t>đỉnh</a:t>
            </a:r>
            <a:r>
              <a:rPr lang="en-US" sz="2000" dirty="0"/>
              <a:t> </a:t>
            </a:r>
            <a:r>
              <a:rPr lang="en-US" sz="2000" i="1" dirty="0"/>
              <a:t>v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i="1" dirty="0"/>
              <a:t>G</a:t>
            </a:r>
            <a:r>
              <a:rPr lang="en-US" sz="2000" dirty="0"/>
              <a:t>, ta </a:t>
            </a:r>
            <a:r>
              <a:rPr lang="en-US" sz="2000" dirty="0" err="1"/>
              <a:t>duy</a:t>
            </a:r>
            <a:r>
              <a:rPr lang="en-US" sz="2000" dirty="0"/>
              <a:t> </a:t>
            </a:r>
            <a:r>
              <a:rPr lang="en-US" sz="2000" dirty="0" err="1"/>
              <a:t>trì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đường</a:t>
            </a:r>
            <a:r>
              <a:rPr lang="en-US" sz="2000" dirty="0"/>
              <a:t> </a:t>
            </a:r>
            <a:r>
              <a:rPr lang="en-US" sz="2000" dirty="0" err="1"/>
              <a:t>đi</a:t>
            </a:r>
            <a:r>
              <a:rPr lang="en-US" sz="2000" dirty="0"/>
              <a:t> </a:t>
            </a:r>
            <a:r>
              <a:rPr lang="en-US" sz="2000" dirty="0" err="1"/>
              <a:t>cận</a:t>
            </a:r>
            <a:r>
              <a:rPr lang="en-US" sz="2000" dirty="0"/>
              <a:t> </a:t>
            </a:r>
            <a:r>
              <a:rPr lang="en-US" sz="2000" dirty="0" err="1"/>
              <a:t>trên</a:t>
            </a:r>
            <a:r>
              <a:rPr lang="en-US" sz="2000" dirty="0"/>
              <a:t> </a:t>
            </a:r>
            <a:r>
              <a:rPr lang="en-US" sz="2000" i="1" dirty="0"/>
              <a:t>P</a:t>
            </a:r>
            <a:r>
              <a:rPr lang="en-US" sz="2000" dirty="0"/>
              <a:t>[</a:t>
            </a:r>
            <a:r>
              <a:rPr lang="en-US" sz="2000" i="1" dirty="0"/>
              <a:t>v</a:t>
            </a:r>
            <a:r>
              <a:rPr lang="en-US" sz="2000" dirty="0"/>
              <a:t>]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đường</a:t>
            </a:r>
            <a:r>
              <a:rPr lang="en-US" sz="2000" dirty="0"/>
              <a:t> </a:t>
            </a:r>
            <a:r>
              <a:rPr lang="en-US" sz="2000" dirty="0" err="1"/>
              <a:t>đi</a:t>
            </a:r>
            <a:r>
              <a:rPr lang="en-US" sz="2000" dirty="0"/>
              <a:t> </a:t>
            </a:r>
            <a:r>
              <a:rPr lang="en-US" sz="2000" dirty="0" err="1"/>
              <a:t>ngắn</a:t>
            </a:r>
            <a:r>
              <a:rPr lang="en-US" sz="2000" dirty="0"/>
              <a:t> </a:t>
            </a:r>
            <a:r>
              <a:rPr lang="en-US" sz="2000" dirty="0" err="1"/>
              <a:t>nhất</a:t>
            </a:r>
            <a:r>
              <a:rPr lang="en-US" sz="2000" dirty="0"/>
              <a:t> </a:t>
            </a:r>
            <a:r>
              <a:rPr lang="en-US" sz="2000" dirty="0" err="1"/>
              <a:t>từ</a:t>
            </a:r>
            <a:r>
              <a:rPr lang="en-US" sz="2000" dirty="0"/>
              <a:t> </a:t>
            </a:r>
            <a:r>
              <a:rPr lang="en-US" sz="2000" i="1" dirty="0"/>
              <a:t>s</a:t>
            </a:r>
            <a:r>
              <a:rPr lang="en-US" sz="2000" dirty="0"/>
              <a:t> </a:t>
            </a:r>
            <a:r>
              <a:rPr lang="en-US" sz="2000" dirty="0" err="1"/>
              <a:t>đến</a:t>
            </a:r>
            <a:r>
              <a:rPr lang="en-US" sz="2000" dirty="0"/>
              <a:t> </a:t>
            </a:r>
            <a:r>
              <a:rPr lang="en-US" sz="2000" i="1" dirty="0"/>
              <a:t>v</a:t>
            </a:r>
            <a:r>
              <a:rPr lang="en-US" sz="2000" dirty="0"/>
              <a:t>. </a:t>
            </a:r>
            <a:r>
              <a:rPr lang="en-US" sz="2000" dirty="0" err="1"/>
              <a:t>Ký</a:t>
            </a:r>
            <a:r>
              <a:rPr lang="en-US" sz="2000" dirty="0"/>
              <a:t> </a:t>
            </a:r>
            <a:r>
              <a:rPr lang="en-US" sz="2000" dirty="0" err="1"/>
              <a:t>hiệu</a:t>
            </a:r>
            <a:r>
              <a:rPr lang="en-US" sz="2000" dirty="0"/>
              <a:t> </a:t>
            </a:r>
            <a:r>
              <a:rPr lang="en-US" sz="2000" i="1" dirty="0"/>
              <a:t>d</a:t>
            </a:r>
            <a:r>
              <a:rPr lang="en-US" sz="2000" dirty="0"/>
              <a:t>[</a:t>
            </a:r>
            <a:r>
              <a:rPr lang="en-US" sz="2000" i="1" dirty="0"/>
              <a:t>v</a:t>
            </a:r>
            <a:r>
              <a:rPr lang="en-US" sz="2000" dirty="0"/>
              <a:t>]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độ</a:t>
            </a:r>
            <a:r>
              <a:rPr lang="en-US" sz="2000" dirty="0"/>
              <a:t> </a:t>
            </a:r>
            <a:r>
              <a:rPr lang="en-US" sz="2000" dirty="0" err="1"/>
              <a:t>dài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i="1" dirty="0"/>
              <a:t>P</a:t>
            </a:r>
            <a:r>
              <a:rPr lang="en-US" sz="2000" dirty="0"/>
              <a:t>[</a:t>
            </a:r>
            <a:r>
              <a:rPr lang="en-US" sz="2000" i="1" dirty="0"/>
              <a:t>v</a:t>
            </a:r>
            <a:r>
              <a:rPr lang="en-US" sz="2000" dirty="0"/>
              <a:t>]. </a:t>
            </a:r>
            <a:r>
              <a:rPr lang="en-US" sz="2000" dirty="0" err="1"/>
              <a:t>Đường</a:t>
            </a:r>
            <a:r>
              <a:rPr lang="en-US" sz="2000" dirty="0"/>
              <a:t> </a:t>
            </a:r>
            <a:r>
              <a:rPr lang="en-US" sz="2000" dirty="0" err="1"/>
              <a:t>đi</a:t>
            </a:r>
            <a:r>
              <a:rPr lang="en-US" sz="2000" dirty="0"/>
              <a:t> </a:t>
            </a:r>
            <a:r>
              <a:rPr lang="en-US" sz="2000" dirty="0" err="1"/>
              <a:t>cận</a:t>
            </a:r>
            <a:r>
              <a:rPr lang="en-US" sz="2000" dirty="0"/>
              <a:t> </a:t>
            </a:r>
            <a:r>
              <a:rPr lang="en-US" sz="2000" dirty="0" err="1"/>
              <a:t>trên</a:t>
            </a:r>
            <a:r>
              <a:rPr lang="en-US" sz="2000" dirty="0"/>
              <a:t> </a:t>
            </a:r>
            <a:r>
              <a:rPr lang="en-US" sz="2000" dirty="0" err="1"/>
              <a:t>này</a:t>
            </a:r>
            <a:r>
              <a:rPr lang="en-US" sz="2000" dirty="0"/>
              <a:t> </a:t>
            </a:r>
            <a:r>
              <a:rPr lang="en-US" sz="2000" dirty="0" err="1"/>
              <a:t>sẽ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làm</a:t>
            </a:r>
            <a:r>
              <a:rPr lang="en-US" sz="2000" dirty="0"/>
              <a:t> </a:t>
            </a:r>
            <a:r>
              <a:rPr lang="en-US" sz="2000" dirty="0" err="1"/>
              <a:t>tốt</a:t>
            </a:r>
            <a:r>
              <a:rPr lang="en-US" sz="2000" dirty="0"/>
              <a:t> </a:t>
            </a:r>
            <a:r>
              <a:rPr lang="en-US" sz="2000" dirty="0" err="1"/>
              <a:t>dần</a:t>
            </a:r>
            <a:r>
              <a:rPr lang="en-US" sz="2000" dirty="0"/>
              <a:t> </a:t>
            </a:r>
            <a:r>
              <a:rPr lang="en-US" sz="2000" dirty="0" err="1"/>
              <a:t>lên</a:t>
            </a:r>
            <a:r>
              <a:rPr lang="en-US" sz="2000" dirty="0"/>
              <a:t> (</a:t>
            </a:r>
            <a:r>
              <a:rPr lang="en-US" sz="2000" dirty="0" err="1"/>
              <a:t>độ</a:t>
            </a:r>
            <a:r>
              <a:rPr lang="en-US" sz="2000" dirty="0"/>
              <a:t> </a:t>
            </a:r>
            <a:r>
              <a:rPr lang="en-US" sz="2000" dirty="0" err="1"/>
              <a:t>dài</a:t>
            </a:r>
            <a:r>
              <a:rPr lang="en-US" sz="2000" dirty="0"/>
              <a:t> </a:t>
            </a:r>
            <a:r>
              <a:rPr lang="en-US" sz="2000" dirty="0" err="1"/>
              <a:t>giảm</a:t>
            </a:r>
            <a:r>
              <a:rPr lang="en-US" sz="2000" dirty="0"/>
              <a:t> </a:t>
            </a:r>
            <a:r>
              <a:rPr lang="en-US" sz="2000" dirty="0" err="1"/>
              <a:t>dần</a:t>
            </a:r>
            <a:r>
              <a:rPr lang="en-US" sz="2000" dirty="0"/>
              <a:t>) qua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bước</a:t>
            </a:r>
            <a:r>
              <a:rPr lang="en-US" sz="2000" dirty="0"/>
              <a:t> </a:t>
            </a:r>
            <a:r>
              <a:rPr lang="en-US" sz="2000" dirty="0" err="1"/>
              <a:t>lặp</a:t>
            </a:r>
            <a:r>
              <a:rPr lang="en-US" sz="2000" dirty="0"/>
              <a:t>.</a:t>
            </a:r>
          </a:p>
          <a:p>
            <a:pPr lvl="1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/>
              <a:t>Nếu</a:t>
            </a:r>
            <a:r>
              <a:rPr lang="en-US" sz="2000" dirty="0"/>
              <a:t> </a:t>
            </a:r>
            <a:r>
              <a:rPr lang="en-US" sz="2000" dirty="0" err="1"/>
              <a:t>tồn</a:t>
            </a:r>
            <a:r>
              <a:rPr lang="en-US" sz="2000" dirty="0"/>
              <a:t> </a:t>
            </a:r>
            <a:r>
              <a:rPr lang="en-US" sz="2000" dirty="0" err="1"/>
              <a:t>tại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đinh</a:t>
            </a:r>
            <a:r>
              <a:rPr lang="en-US" sz="2000" dirty="0"/>
              <a:t> </a:t>
            </a:r>
            <a:r>
              <a:rPr lang="en-US" sz="2000" i="1" dirty="0"/>
              <a:t>u</a:t>
            </a:r>
            <a:r>
              <a:rPr lang="en-US" sz="2000" dirty="0"/>
              <a:t> </a:t>
            </a:r>
            <a:r>
              <a:rPr lang="en-US" sz="2000" dirty="0" err="1"/>
              <a:t>sao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i="1" dirty="0"/>
              <a:t>d</a:t>
            </a:r>
            <a:r>
              <a:rPr lang="en-US" sz="2000" dirty="0"/>
              <a:t>[</a:t>
            </a:r>
            <a:r>
              <a:rPr lang="en-US" sz="2000" i="1" dirty="0"/>
              <a:t>v</a:t>
            </a:r>
            <a:r>
              <a:rPr lang="en-US" sz="2000" dirty="0"/>
              <a:t>] &gt; </a:t>
            </a:r>
            <a:r>
              <a:rPr lang="en-US" sz="2000" i="1" dirty="0"/>
              <a:t>d</a:t>
            </a:r>
            <a:r>
              <a:rPr lang="en-US" sz="2000" dirty="0"/>
              <a:t>[</a:t>
            </a:r>
            <a:r>
              <a:rPr lang="en-US" sz="2000" i="1" dirty="0"/>
              <a:t>u</a:t>
            </a:r>
            <a:r>
              <a:rPr lang="en-US" sz="2000" dirty="0"/>
              <a:t>] + </a:t>
            </a:r>
            <a:r>
              <a:rPr lang="en-US" sz="2000" i="1" dirty="0"/>
              <a:t>c</a:t>
            </a:r>
            <a:r>
              <a:rPr lang="en-US" sz="2000" dirty="0"/>
              <a:t>(</a:t>
            </a:r>
            <a:r>
              <a:rPr lang="en-US" sz="2000" i="1" dirty="0" err="1"/>
              <a:t>u,v</a:t>
            </a:r>
            <a:r>
              <a:rPr lang="en-US" sz="2000" dirty="0"/>
              <a:t>) </a:t>
            </a:r>
            <a:r>
              <a:rPr lang="en-US" sz="2000" dirty="0" err="1"/>
              <a:t>thì</a:t>
            </a:r>
            <a:r>
              <a:rPr lang="en-US" sz="2000" dirty="0"/>
              <a:t> ta </a:t>
            </a:r>
            <a:r>
              <a:rPr lang="en-US" sz="2000" dirty="0" err="1"/>
              <a:t>làm</a:t>
            </a:r>
            <a:r>
              <a:rPr lang="en-US" sz="2000" dirty="0"/>
              <a:t> </a:t>
            </a:r>
            <a:r>
              <a:rPr lang="en-US" sz="2000" dirty="0" err="1"/>
              <a:t>tốt</a:t>
            </a:r>
            <a:r>
              <a:rPr lang="en-US" sz="2000" dirty="0"/>
              <a:t> </a:t>
            </a:r>
            <a:r>
              <a:rPr lang="en-US" sz="2000" dirty="0" err="1"/>
              <a:t>đường</a:t>
            </a:r>
            <a:r>
              <a:rPr lang="en-US" sz="2000" dirty="0"/>
              <a:t> </a:t>
            </a:r>
            <a:r>
              <a:rPr lang="en-US" sz="2000" dirty="0" err="1"/>
              <a:t>đi</a:t>
            </a:r>
            <a:r>
              <a:rPr lang="en-US" sz="2000" dirty="0"/>
              <a:t> </a:t>
            </a:r>
            <a:r>
              <a:rPr lang="en-US" sz="2000" dirty="0" err="1"/>
              <a:t>cận</a:t>
            </a:r>
            <a:r>
              <a:rPr lang="en-US" sz="2000" dirty="0"/>
              <a:t> </a:t>
            </a:r>
            <a:r>
              <a:rPr lang="en-US" sz="2000" dirty="0" err="1"/>
              <a:t>trên</a:t>
            </a:r>
            <a:r>
              <a:rPr lang="en-US" sz="2000" dirty="0"/>
              <a:t> </a:t>
            </a:r>
            <a:r>
              <a:rPr lang="en-US" sz="2000" i="1" dirty="0"/>
              <a:t>P</a:t>
            </a:r>
            <a:r>
              <a:rPr lang="en-US" sz="2000" dirty="0"/>
              <a:t>[</a:t>
            </a:r>
            <a:r>
              <a:rPr lang="en-US" sz="2000" i="1" dirty="0"/>
              <a:t>v</a:t>
            </a:r>
            <a:r>
              <a:rPr lang="en-US" sz="2000" dirty="0"/>
              <a:t>] </a:t>
            </a:r>
            <a:r>
              <a:rPr lang="en-US" sz="2000" dirty="0" err="1"/>
              <a:t>bằng</a:t>
            </a:r>
            <a:r>
              <a:rPr lang="en-US" sz="2000" dirty="0"/>
              <a:t> </a:t>
            </a:r>
            <a:r>
              <a:rPr lang="en-US" sz="2000" dirty="0" err="1"/>
              <a:t>đường</a:t>
            </a:r>
            <a:r>
              <a:rPr lang="en-US" sz="2000" dirty="0"/>
              <a:t> </a:t>
            </a:r>
            <a:r>
              <a:rPr lang="en-US" sz="2000" dirty="0" err="1"/>
              <a:t>đi</a:t>
            </a:r>
            <a:r>
              <a:rPr lang="en-US" sz="2000" dirty="0"/>
              <a:t> </a:t>
            </a:r>
            <a:r>
              <a:rPr lang="en-US" sz="2000" i="1" dirty="0"/>
              <a:t>P</a:t>
            </a:r>
            <a:r>
              <a:rPr lang="en-US" sz="2000" dirty="0"/>
              <a:t>[</a:t>
            </a:r>
            <a:r>
              <a:rPr lang="en-US" sz="2000" i="1" dirty="0"/>
              <a:t>u</a:t>
            </a:r>
            <a:r>
              <a:rPr lang="en-US" sz="2000" dirty="0"/>
              <a:t>] </a:t>
            </a:r>
            <a:r>
              <a:rPr lang="en-US" sz="2000" dirty="0" err="1"/>
              <a:t>nối</a:t>
            </a:r>
            <a:r>
              <a:rPr lang="en-US" sz="2000" dirty="0"/>
              <a:t> </a:t>
            </a:r>
            <a:r>
              <a:rPr lang="en-US" sz="2000" dirty="0" err="1"/>
              <a:t>thêm</a:t>
            </a:r>
            <a:r>
              <a:rPr lang="en-US" sz="2000" dirty="0"/>
              <a:t> </a:t>
            </a:r>
            <a:r>
              <a:rPr lang="en-US" sz="2000" dirty="0" err="1"/>
              <a:t>cung</a:t>
            </a:r>
            <a:r>
              <a:rPr lang="en-US" sz="2000" dirty="0"/>
              <a:t> (</a:t>
            </a:r>
            <a:r>
              <a:rPr lang="en-US" sz="2000" i="1" dirty="0" err="1"/>
              <a:t>u,v</a:t>
            </a:r>
            <a:r>
              <a:rPr lang="en-US" sz="2000" dirty="0"/>
              <a:t>), </a:t>
            </a:r>
            <a:r>
              <a:rPr lang="en-US" sz="2000" dirty="0" err="1"/>
              <a:t>đồng</a:t>
            </a:r>
            <a:r>
              <a:rPr lang="en-US" sz="2000" dirty="0"/>
              <a:t> </a:t>
            </a:r>
            <a:r>
              <a:rPr lang="en-US" sz="2000" dirty="0" err="1"/>
              <a:t>thời</a:t>
            </a:r>
            <a:r>
              <a:rPr lang="en-US" sz="2000" dirty="0"/>
              <a:t> </a:t>
            </a:r>
            <a:r>
              <a:rPr lang="en-US" sz="2000" dirty="0" err="1"/>
              <a:t>cập</a:t>
            </a:r>
            <a:r>
              <a:rPr lang="en-US" sz="2000" dirty="0"/>
              <a:t> </a:t>
            </a:r>
            <a:r>
              <a:rPr lang="en-US" sz="2000" dirty="0" err="1"/>
              <a:t>nhật</a:t>
            </a:r>
            <a:r>
              <a:rPr lang="en-US" sz="2000" dirty="0"/>
              <a:t> </a:t>
            </a:r>
            <a:r>
              <a:rPr lang="en-US" sz="2000" i="1" dirty="0"/>
              <a:t>d</a:t>
            </a:r>
            <a:r>
              <a:rPr lang="en-US" sz="2000" dirty="0"/>
              <a:t>[</a:t>
            </a:r>
            <a:r>
              <a:rPr lang="en-US" sz="2000" i="1" dirty="0"/>
              <a:t>v</a:t>
            </a:r>
            <a:r>
              <a:rPr lang="en-US" sz="2000" dirty="0"/>
              <a:t>] = </a:t>
            </a:r>
            <a:r>
              <a:rPr lang="en-US" sz="2000" i="1" dirty="0"/>
              <a:t>d</a:t>
            </a:r>
            <a:r>
              <a:rPr lang="en-US" sz="2000" dirty="0"/>
              <a:t>[</a:t>
            </a:r>
            <a:r>
              <a:rPr lang="en-US" sz="2000" i="1" dirty="0"/>
              <a:t>u</a:t>
            </a:r>
            <a:r>
              <a:rPr lang="en-US" sz="2000" dirty="0"/>
              <a:t>] + </a:t>
            </a:r>
            <a:r>
              <a:rPr lang="en-US" sz="2000" i="1" dirty="0"/>
              <a:t>c</a:t>
            </a:r>
            <a:r>
              <a:rPr lang="en-US" sz="2000" dirty="0"/>
              <a:t>(</a:t>
            </a:r>
            <a:r>
              <a:rPr lang="en-US" sz="2000" i="1" dirty="0" err="1"/>
              <a:t>u,v</a:t>
            </a:r>
            <a:r>
              <a:rPr lang="en-US" sz="2000" dirty="0"/>
              <a:t>)</a:t>
            </a:r>
          </a:p>
          <a:p>
            <a:pPr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sz="2000" dirty="0">
              <a:cs typeface="Arial"/>
              <a:sym typeface="Symbol" panose="05050102010706020507" pitchFamily="18" charset="2"/>
            </a:endParaRPr>
          </a:p>
          <a:p>
            <a:pPr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sz="2000" dirty="0">
              <a:cs typeface="Arial"/>
            </a:endParaRPr>
          </a:p>
        </p:txBody>
      </p:sp>
      <p:sp>
        <p:nvSpPr>
          <p:cNvPr id="6" name="Content Placeholder 6">
            <a:extLst>
              <a:ext uri="{FF2B5EF4-FFF2-40B4-BE49-F238E27FC236}">
                <a16:creationId xmlns="" xmlns:a16="http://schemas.microsoft.com/office/drawing/2014/main" id="{EC307FD4-A648-FEF7-DE2F-A77D7BA51257}"/>
              </a:ext>
            </a:extLst>
          </p:cNvPr>
          <p:cNvSpPr txBox="1">
            <a:spLocks/>
          </p:cNvSpPr>
          <p:nvPr/>
        </p:nvSpPr>
        <p:spPr>
          <a:xfrm>
            <a:off x="7171362" y="927711"/>
            <a:ext cx="4816556" cy="518609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 smtClean="0">
                <a:latin typeface="Consolas" panose="020B0609020204030204" pitchFamily="49" charset="0"/>
              </a:rPr>
              <a:t>Dijkstra</a:t>
            </a:r>
            <a:r>
              <a:rPr lang="en-US" sz="1400" b="1" dirty="0" smtClean="0">
                <a:latin typeface="Consolas" panose="020B0609020204030204" pitchFamily="49" charset="0"/>
              </a:rPr>
              <a:t>(G = (V, E)){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for </a:t>
            </a:r>
            <a:r>
              <a:rPr lang="en-US" sz="1400" b="1" i="1" dirty="0">
                <a:latin typeface="Consolas" panose="020B0609020204030204" pitchFamily="49" charset="0"/>
              </a:rPr>
              <a:t>v</a:t>
            </a:r>
            <a:r>
              <a:rPr lang="en-US" sz="1400" b="1" dirty="0">
                <a:latin typeface="Consolas" panose="020B0609020204030204" pitchFamily="49" charset="0"/>
              </a:rPr>
              <a:t> in </a:t>
            </a:r>
            <a:r>
              <a:rPr lang="en-US" sz="1400" b="1" i="1" dirty="0">
                <a:latin typeface="Consolas" panose="020B0609020204030204" pitchFamily="49" charset="0"/>
              </a:rPr>
              <a:t>V</a:t>
            </a:r>
            <a:r>
              <a:rPr lang="en-US" sz="1400" b="1" dirty="0">
                <a:latin typeface="Consolas" panose="020B0609020204030204" pitchFamily="49" charset="0"/>
              </a:rPr>
              <a:t> do </a:t>
            </a:r>
            <a:r>
              <a:rPr lang="en-US" sz="1400" b="1" i="1" dirty="0">
                <a:latin typeface="Consolas" panose="020B0609020204030204" pitchFamily="49" charset="0"/>
              </a:rPr>
              <a:t>d</a:t>
            </a:r>
            <a:r>
              <a:rPr lang="en-US" sz="1400" b="1" dirty="0">
                <a:latin typeface="Consolas" panose="020B0609020204030204" pitchFamily="49" charset="0"/>
              </a:rPr>
              <a:t>[</a:t>
            </a:r>
            <a:r>
              <a:rPr lang="en-US" sz="1400" b="1" i="1" dirty="0">
                <a:latin typeface="Consolas" panose="020B0609020204030204" pitchFamily="49" charset="0"/>
              </a:rPr>
              <a:t>v</a:t>
            </a:r>
            <a:r>
              <a:rPr lang="en-US" sz="1400" b="1" dirty="0">
                <a:latin typeface="Consolas" panose="020B0609020204030204" pitchFamily="49" charset="0"/>
              </a:rPr>
              <a:t>] = ∞;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i="1" dirty="0">
                <a:latin typeface="Consolas" panose="020B0609020204030204" pitchFamily="49" charset="0"/>
              </a:rPr>
              <a:t>d</a:t>
            </a:r>
            <a:r>
              <a:rPr lang="en-US" sz="1400" b="1" dirty="0">
                <a:latin typeface="Consolas" panose="020B0609020204030204" pitchFamily="49" charset="0"/>
              </a:rPr>
              <a:t>[</a:t>
            </a:r>
            <a:r>
              <a:rPr lang="en-US" sz="1400" b="1" i="1" dirty="0">
                <a:latin typeface="Consolas" panose="020B0609020204030204" pitchFamily="49" charset="0"/>
              </a:rPr>
              <a:t>s</a:t>
            </a:r>
            <a:r>
              <a:rPr lang="en-US" sz="1400" b="1" dirty="0">
                <a:latin typeface="Consolas" panose="020B0609020204030204" pitchFamily="49" charset="0"/>
              </a:rPr>
              <a:t>] = 0; </a:t>
            </a:r>
            <a:r>
              <a:rPr lang="en-US" sz="1400" b="1" i="1" dirty="0">
                <a:latin typeface="Consolas" panose="020B0609020204030204" pitchFamily="49" charset="0"/>
              </a:rPr>
              <a:t>F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i="1" dirty="0">
                <a:latin typeface="Consolas" panose="020B0609020204030204" pitchFamily="49" charset="0"/>
              </a:rPr>
              <a:t>V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>
                <a:latin typeface="Consolas" panose="020B0609020204030204" pitchFamily="49" charset="0"/>
              </a:rPr>
              <a:t>while </a:t>
            </a:r>
            <a:r>
              <a:rPr lang="en-US" sz="1400" b="1" i="1" dirty="0">
                <a:latin typeface="Consolas" panose="020B0609020204030204" pitchFamily="49" charset="0"/>
              </a:rPr>
              <a:t>F</a:t>
            </a:r>
            <a:r>
              <a:rPr lang="en-US" sz="1400" b="1" dirty="0">
                <a:latin typeface="Consolas" panose="020B0609020204030204" pitchFamily="49" charset="0"/>
              </a:rPr>
              <a:t> not empty do 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</a:t>
            </a:r>
            <a:r>
              <a:rPr lang="en-US" sz="1400" b="1" i="1" dirty="0">
                <a:latin typeface="Consolas" panose="020B0609020204030204" pitchFamily="49" charset="0"/>
              </a:rPr>
              <a:t>u</a:t>
            </a:r>
            <a:r>
              <a:rPr lang="en-US" sz="1400" b="1" dirty="0">
                <a:latin typeface="Consolas" panose="020B0609020204030204" pitchFamily="49" charset="0"/>
              </a:rPr>
              <a:t> = select </a:t>
            </a:r>
            <a:r>
              <a:rPr lang="en-US" sz="1400" b="1" i="1" dirty="0">
                <a:latin typeface="Consolas" panose="020B0609020204030204" pitchFamily="49" charset="0"/>
              </a:rPr>
              <a:t>u</a:t>
            </a:r>
            <a:r>
              <a:rPr lang="en-US" sz="1400" b="1" dirty="0">
                <a:latin typeface="Consolas" panose="020B0609020204030204" pitchFamily="49" charset="0"/>
              </a:rPr>
              <a:t> from </a:t>
            </a:r>
            <a:r>
              <a:rPr lang="en-US" sz="1400" b="1" i="1" dirty="0">
                <a:latin typeface="Consolas" panose="020B0609020204030204" pitchFamily="49" charset="0"/>
              </a:rPr>
              <a:t>F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s.t.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i="1" dirty="0">
                <a:latin typeface="Consolas" panose="020B0609020204030204" pitchFamily="49" charset="0"/>
              </a:rPr>
              <a:t>d</a:t>
            </a:r>
            <a:r>
              <a:rPr lang="en-US" sz="1400" b="1" dirty="0">
                <a:latin typeface="Consolas" panose="020B0609020204030204" pitchFamily="49" charset="0"/>
              </a:rPr>
              <a:t>[</a:t>
            </a:r>
            <a:r>
              <a:rPr lang="en-US" sz="1400" b="1" i="1" dirty="0">
                <a:latin typeface="Consolas" panose="020B0609020204030204" pitchFamily="49" charset="0"/>
              </a:rPr>
              <a:t>u</a:t>
            </a:r>
            <a:r>
              <a:rPr lang="en-US" sz="1400" b="1" dirty="0">
                <a:latin typeface="Consolas" panose="020B0609020204030204" pitchFamily="49" charset="0"/>
              </a:rPr>
              <a:t>] is minimal;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</a:t>
            </a:r>
            <a:r>
              <a:rPr lang="en-US" sz="1400" b="1" dirty="0">
                <a:latin typeface="Consolas" panose="020B0609020204030204" pitchFamily="49" charset="0"/>
              </a:rPr>
              <a:t>if </a:t>
            </a:r>
            <a:r>
              <a:rPr lang="en-US" sz="1400" b="1" i="1" dirty="0">
                <a:latin typeface="Consolas" panose="020B0609020204030204" pitchFamily="49" charset="0"/>
              </a:rPr>
              <a:t>u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i="1" dirty="0">
                <a:latin typeface="Consolas" panose="020B0609020204030204" pitchFamily="49" charset="0"/>
              </a:rPr>
              <a:t>t</a:t>
            </a:r>
            <a:r>
              <a:rPr lang="en-US" sz="1400" b="1" dirty="0">
                <a:latin typeface="Consolas" panose="020B0609020204030204" pitchFamily="49" charset="0"/>
              </a:rPr>
              <a:t> then break;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</a:t>
            </a:r>
            <a:r>
              <a:rPr lang="en-US" sz="1400" b="1" i="1" dirty="0">
                <a:latin typeface="Consolas" panose="020B0609020204030204" pitchFamily="49" charset="0"/>
              </a:rPr>
              <a:t>F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i="1" dirty="0">
                <a:latin typeface="Consolas" panose="020B0609020204030204" pitchFamily="49" charset="0"/>
              </a:rPr>
              <a:t>F</a:t>
            </a:r>
            <a:r>
              <a:rPr lang="en-US" sz="1400" b="1" dirty="0">
                <a:latin typeface="Consolas" panose="020B0609020204030204" pitchFamily="49" charset="0"/>
              </a:rPr>
              <a:t> \ {</a:t>
            </a:r>
            <a:r>
              <a:rPr lang="en-US" sz="1400" b="1" i="1" dirty="0">
                <a:latin typeface="Consolas" panose="020B0609020204030204" pitchFamily="49" charset="0"/>
              </a:rPr>
              <a:t>u</a:t>
            </a:r>
            <a:r>
              <a:rPr lang="en-US" sz="1400" b="1" dirty="0"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</a:t>
            </a:r>
            <a:r>
              <a:rPr lang="en-US" sz="1400" b="1" dirty="0">
                <a:latin typeface="Consolas" panose="020B0609020204030204" pitchFamily="49" charset="0"/>
              </a:rPr>
              <a:t>for </a:t>
            </a:r>
            <a:r>
              <a:rPr lang="en-US" sz="1400" b="1" i="1" dirty="0">
                <a:latin typeface="Consolas" panose="020B0609020204030204" pitchFamily="49" charset="0"/>
              </a:rPr>
              <a:t>e</a:t>
            </a:r>
            <a:r>
              <a:rPr lang="en-US" sz="1400" b="1" dirty="0">
                <a:latin typeface="Consolas" panose="020B0609020204030204" pitchFamily="49" charset="0"/>
              </a:rPr>
              <a:t> in </a:t>
            </a:r>
            <a:r>
              <a:rPr lang="en-US" sz="1400" b="1" i="1" dirty="0">
                <a:latin typeface="Consolas" panose="020B0609020204030204" pitchFamily="49" charset="0"/>
              </a:rPr>
              <a:t>A</a:t>
            </a:r>
            <a:r>
              <a:rPr lang="en-US" sz="1400" b="1" dirty="0">
                <a:latin typeface="Consolas" panose="020B0609020204030204" pitchFamily="49" charset="0"/>
              </a:rPr>
              <a:t>[</a:t>
            </a:r>
            <a:r>
              <a:rPr lang="en-US" sz="1400" b="1" i="1" dirty="0">
                <a:latin typeface="Consolas" panose="020B0609020204030204" pitchFamily="49" charset="0"/>
              </a:rPr>
              <a:t>u</a:t>
            </a:r>
            <a:r>
              <a:rPr lang="en-US" sz="1400" b="1" dirty="0">
                <a:latin typeface="Consolas" panose="020B0609020204030204" pitchFamily="49" charset="0"/>
              </a:rPr>
              <a:t>] do 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  </a:t>
            </a:r>
            <a:r>
              <a:rPr lang="en-US" sz="1400" b="1" dirty="0">
                <a:latin typeface="Consolas" panose="020B0609020204030204" pitchFamily="49" charset="0"/>
              </a:rPr>
              <a:t>if </a:t>
            </a:r>
            <a:r>
              <a:rPr lang="en-US" sz="1400" b="1" i="1" dirty="0">
                <a:latin typeface="Consolas" panose="020B0609020204030204" pitchFamily="49" charset="0"/>
              </a:rPr>
              <a:t>d</a:t>
            </a:r>
            <a:r>
              <a:rPr lang="en-US" sz="1400" b="1" dirty="0">
                <a:latin typeface="Consolas" panose="020B0609020204030204" pitchFamily="49" charset="0"/>
              </a:rPr>
              <a:t>[</a:t>
            </a:r>
            <a:r>
              <a:rPr lang="en-US" sz="1400" b="1" i="1" dirty="0">
                <a:latin typeface="Consolas" panose="020B0609020204030204" pitchFamily="49" charset="0"/>
              </a:rPr>
              <a:t>e.id</a:t>
            </a:r>
            <a:r>
              <a:rPr lang="en-US" sz="1400" b="1" dirty="0">
                <a:latin typeface="Consolas" panose="020B0609020204030204" pitchFamily="49" charset="0"/>
              </a:rPr>
              <a:t>] &gt; </a:t>
            </a:r>
            <a:r>
              <a:rPr lang="en-US" sz="1400" b="1" i="1" dirty="0">
                <a:latin typeface="Consolas" panose="020B0609020204030204" pitchFamily="49" charset="0"/>
              </a:rPr>
              <a:t>d</a:t>
            </a:r>
            <a:r>
              <a:rPr lang="en-US" sz="1400" b="1" dirty="0">
                <a:latin typeface="Consolas" panose="020B0609020204030204" pitchFamily="49" charset="0"/>
              </a:rPr>
              <a:t>[</a:t>
            </a:r>
            <a:r>
              <a:rPr lang="en-US" sz="1400" b="1" i="1" dirty="0">
                <a:latin typeface="Consolas" panose="020B0609020204030204" pitchFamily="49" charset="0"/>
              </a:rPr>
              <a:t>u</a:t>
            </a:r>
            <a:r>
              <a:rPr lang="en-US" sz="1400" b="1" dirty="0">
                <a:latin typeface="Consolas" panose="020B0609020204030204" pitchFamily="49" charset="0"/>
              </a:rPr>
              <a:t>] + </a:t>
            </a:r>
            <a:r>
              <a:rPr lang="en-US" sz="1400" b="1" i="1" dirty="0" err="1">
                <a:latin typeface="Consolas" panose="020B0609020204030204" pitchFamily="49" charset="0"/>
              </a:rPr>
              <a:t>e.w</a:t>
            </a:r>
            <a:r>
              <a:rPr lang="en-US" sz="1400" b="1" dirty="0">
                <a:latin typeface="Consolas" panose="020B0609020204030204" pitchFamily="49" charset="0"/>
              </a:rPr>
              <a:t> then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     </a:t>
            </a:r>
            <a:r>
              <a:rPr lang="en-US" sz="1400" b="1" i="1" dirty="0">
                <a:latin typeface="Consolas" panose="020B0609020204030204" pitchFamily="49" charset="0"/>
              </a:rPr>
              <a:t>d</a:t>
            </a:r>
            <a:r>
              <a:rPr lang="en-US" sz="1400" b="1" dirty="0">
                <a:latin typeface="Consolas" panose="020B0609020204030204" pitchFamily="49" charset="0"/>
              </a:rPr>
              <a:t>[</a:t>
            </a:r>
            <a:r>
              <a:rPr lang="en-US" sz="1400" b="1" i="1" dirty="0">
                <a:latin typeface="Consolas" panose="020B0609020204030204" pitchFamily="49" charset="0"/>
              </a:rPr>
              <a:t>e.id</a:t>
            </a:r>
            <a:r>
              <a:rPr lang="en-US" sz="1400" b="1" dirty="0">
                <a:latin typeface="Consolas" panose="020B0609020204030204" pitchFamily="49" charset="0"/>
              </a:rPr>
              <a:t>] = </a:t>
            </a:r>
            <a:r>
              <a:rPr lang="en-US" sz="1400" b="1" i="1" dirty="0">
                <a:latin typeface="Consolas" panose="020B0609020204030204" pitchFamily="49" charset="0"/>
              </a:rPr>
              <a:t>d</a:t>
            </a:r>
            <a:r>
              <a:rPr lang="en-US" sz="1400" b="1" dirty="0">
                <a:latin typeface="Consolas" panose="020B0609020204030204" pitchFamily="49" charset="0"/>
              </a:rPr>
              <a:t>[</a:t>
            </a:r>
            <a:r>
              <a:rPr lang="en-US" sz="1400" b="1" i="1" dirty="0">
                <a:latin typeface="Consolas" panose="020B0609020204030204" pitchFamily="49" charset="0"/>
              </a:rPr>
              <a:t>u</a:t>
            </a:r>
            <a:r>
              <a:rPr lang="en-US" sz="1400" b="1" dirty="0">
                <a:latin typeface="Consolas" panose="020B0609020204030204" pitchFamily="49" charset="0"/>
              </a:rPr>
              <a:t>] + </a:t>
            </a:r>
            <a:r>
              <a:rPr lang="en-US" sz="1400" b="1" i="1" dirty="0" err="1">
                <a:latin typeface="Consolas" panose="020B0609020204030204" pitchFamily="49" charset="0"/>
              </a:rPr>
              <a:t>e.w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  </a:t>
            </a: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>
                <a:latin typeface="Consolas" panose="020B0609020204030204" pitchFamily="49" charset="0"/>
              </a:rPr>
              <a:t>return </a:t>
            </a:r>
            <a:r>
              <a:rPr lang="en-US" sz="1400" b="1" i="1" dirty="0">
                <a:latin typeface="Consolas" panose="020B0609020204030204" pitchFamily="49" charset="0"/>
              </a:rPr>
              <a:t>d</a:t>
            </a:r>
            <a:r>
              <a:rPr lang="en-US" sz="1400" b="1" dirty="0">
                <a:latin typeface="Consolas" panose="020B0609020204030204" pitchFamily="49" charset="0"/>
              </a:rPr>
              <a:t>[</a:t>
            </a:r>
            <a:r>
              <a:rPr lang="en-US" sz="1400" b="1" i="1" dirty="0">
                <a:latin typeface="Consolas" panose="020B0609020204030204" pitchFamily="49" charset="0"/>
              </a:rPr>
              <a:t>t</a:t>
            </a:r>
            <a:r>
              <a:rPr lang="en-US" sz="1400" b="1" dirty="0" smtClean="0"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}</a:t>
            </a:r>
            <a:endParaRPr lang="en-US" sz="1400" b="1" dirty="0">
              <a:latin typeface="Consolas" panose="020B0609020204030204" pitchFamily="49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899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THUẬT TOÁN DIJKSTRA VÀ CẤU TRÚC PRIORITY QUEUE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="" xmlns:a16="http://schemas.microsoft.com/office/drawing/2014/main" id="{EC307FD4-A648-FEF7-DE2F-A77D7BA5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8545" y="886691"/>
            <a:ext cx="7217752" cy="50812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smtClean="0">
                <a:cs typeface="Arial"/>
              </a:rPr>
              <a:t>Priority Queue (</a:t>
            </a:r>
            <a:r>
              <a:rPr lang="en-US" sz="2000" dirty="0" err="1" smtClean="0">
                <a:cs typeface="Arial"/>
              </a:rPr>
              <a:t>hàng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đợi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ưu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tiên</a:t>
            </a:r>
            <a:r>
              <a:rPr lang="en-US" sz="2000" dirty="0" smtClean="0">
                <a:cs typeface="Arial"/>
              </a:rPr>
              <a:t>)</a:t>
            </a:r>
          </a:p>
          <a:p>
            <a:pPr lvl="1" algn="just"/>
            <a:r>
              <a:rPr lang="en-US" sz="2000" dirty="0" err="1"/>
              <a:t>C</a:t>
            </a:r>
            <a:r>
              <a:rPr lang="en-US" sz="2000" dirty="0" err="1" smtClean="0"/>
              <a:t>ấu</a:t>
            </a:r>
            <a:r>
              <a:rPr lang="en-US" sz="2000" dirty="0" smtClean="0"/>
              <a:t> </a:t>
            </a:r>
            <a:r>
              <a:rPr lang="en-US" sz="2000" dirty="0" err="1"/>
              <a:t>trúc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lưu</a:t>
            </a:r>
            <a:r>
              <a:rPr lang="en-US" sz="2000" dirty="0"/>
              <a:t> </a:t>
            </a:r>
            <a:r>
              <a:rPr lang="en-US" sz="2000" dirty="0" err="1"/>
              <a:t>trữ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cặp</a:t>
            </a:r>
            <a:r>
              <a:rPr lang="en-US" sz="2000" dirty="0"/>
              <a:t> </a:t>
            </a:r>
            <a:r>
              <a:rPr lang="en-US" sz="2000" dirty="0" err="1"/>
              <a:t>phần</a:t>
            </a:r>
            <a:r>
              <a:rPr lang="en-US" sz="2000" dirty="0"/>
              <a:t> </a:t>
            </a:r>
            <a:r>
              <a:rPr lang="en-US" sz="2000" dirty="0" err="1"/>
              <a:t>tử</a:t>
            </a:r>
            <a:r>
              <a:rPr lang="en-US" sz="2000" dirty="0"/>
              <a:t> </a:t>
            </a:r>
            <a:r>
              <a:rPr lang="en-US" sz="2000" i="1" dirty="0"/>
              <a:t>v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khóa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nó</a:t>
            </a:r>
            <a:r>
              <a:rPr lang="en-US" sz="2000" dirty="0"/>
              <a:t> </a:t>
            </a:r>
            <a:r>
              <a:rPr lang="en-US" sz="2000" i="1" dirty="0"/>
              <a:t>d</a:t>
            </a:r>
            <a:r>
              <a:rPr lang="en-US" sz="2000" dirty="0"/>
              <a:t>[</a:t>
            </a:r>
            <a:r>
              <a:rPr lang="en-US" sz="2000" i="1" dirty="0"/>
              <a:t>v</a:t>
            </a:r>
            <a:r>
              <a:rPr lang="en-US" sz="2000" dirty="0"/>
              <a:t>], </a:t>
            </a:r>
            <a:r>
              <a:rPr lang="en-US" sz="2000" dirty="0" err="1"/>
              <a:t>với</a:t>
            </a:r>
            <a:r>
              <a:rPr lang="en-US" sz="2000" dirty="0"/>
              <a:t> 2 </a:t>
            </a:r>
            <a:r>
              <a:rPr lang="en-US" sz="2000" dirty="0" err="1"/>
              <a:t>thao</a:t>
            </a:r>
            <a:r>
              <a:rPr lang="en-US" sz="2000" dirty="0"/>
              <a:t> </a:t>
            </a:r>
            <a:r>
              <a:rPr lang="en-US" sz="2000" dirty="0" err="1"/>
              <a:t>tác</a:t>
            </a:r>
            <a:r>
              <a:rPr lang="en-US" sz="2000" dirty="0"/>
              <a:t> </a:t>
            </a:r>
            <a:r>
              <a:rPr lang="en-US" sz="2000" dirty="0" err="1"/>
              <a:t>chính</a:t>
            </a:r>
            <a:r>
              <a:rPr lang="en-US" sz="2000" dirty="0"/>
              <a:t>:</a:t>
            </a:r>
          </a:p>
          <a:p>
            <a:pPr lvl="2" algn="just"/>
            <a:r>
              <a:rPr lang="en-US" dirty="0"/>
              <a:t>push(</a:t>
            </a:r>
            <a:r>
              <a:rPr lang="en-US" i="1" dirty="0"/>
              <a:t>v</a:t>
            </a:r>
            <a:r>
              <a:rPr lang="en-US" dirty="0"/>
              <a:t>, </a:t>
            </a:r>
            <a:r>
              <a:rPr lang="en-US" i="1" dirty="0"/>
              <a:t>d</a:t>
            </a:r>
            <a:r>
              <a:rPr lang="en-US" dirty="0"/>
              <a:t>[</a:t>
            </a:r>
            <a:r>
              <a:rPr lang="en-US" i="1" dirty="0"/>
              <a:t>v</a:t>
            </a:r>
            <a:r>
              <a:rPr lang="en-US" dirty="0"/>
              <a:t>]):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cặp</a:t>
            </a:r>
            <a:r>
              <a:rPr lang="en-US" dirty="0"/>
              <a:t> (</a:t>
            </a:r>
            <a:r>
              <a:rPr lang="en-US" i="1" dirty="0"/>
              <a:t>v</a:t>
            </a:r>
            <a:r>
              <a:rPr lang="en-US" dirty="0"/>
              <a:t>, </a:t>
            </a:r>
            <a:r>
              <a:rPr lang="en-US" i="1" dirty="0"/>
              <a:t>d</a:t>
            </a:r>
            <a:r>
              <a:rPr lang="en-US" dirty="0"/>
              <a:t>[</a:t>
            </a:r>
            <a:r>
              <a:rPr lang="en-US" i="1" dirty="0"/>
              <a:t>v</a:t>
            </a:r>
            <a:r>
              <a:rPr lang="en-US" dirty="0"/>
              <a:t>])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đợi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 smtClean="0"/>
              <a:t>tiên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cập</a:t>
            </a:r>
            <a:r>
              <a:rPr lang="en-US" dirty="0" smtClean="0"/>
              <a:t> </a:t>
            </a:r>
            <a:r>
              <a:rPr lang="en-US" dirty="0" err="1" smtClean="0"/>
              <a:t>nhật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khóa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i="1" dirty="0" smtClean="0"/>
              <a:t>v</a:t>
            </a:r>
            <a:r>
              <a:rPr lang="en-US" dirty="0" smtClean="0"/>
              <a:t> </a:t>
            </a:r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 (</a:t>
            </a:r>
            <a:r>
              <a:rPr lang="en-US" dirty="0" err="1" smtClean="0"/>
              <a:t>cặp</a:t>
            </a:r>
            <a:r>
              <a:rPr lang="en-US" dirty="0" smtClean="0"/>
              <a:t>)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danh</a:t>
            </a:r>
            <a:r>
              <a:rPr lang="en-US" dirty="0" smtClean="0"/>
              <a:t> </a:t>
            </a:r>
            <a:r>
              <a:rPr lang="en-US" i="1" dirty="0" smtClean="0"/>
              <a:t>v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tồn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endParaRPr lang="en-US" dirty="0"/>
          </a:p>
          <a:p>
            <a:pPr lvl="2" algn="just"/>
            <a:r>
              <a:rPr lang="en-US" dirty="0" err="1"/>
              <a:t>deleteMin</a:t>
            </a:r>
            <a:r>
              <a:rPr lang="en-US" dirty="0"/>
              <a:t>():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 </a:t>
            </a:r>
            <a:r>
              <a:rPr lang="en-US" dirty="0" err="1"/>
              <a:t>cặp</a:t>
            </a:r>
            <a:r>
              <a:rPr lang="en-US" dirty="0"/>
              <a:t> (</a:t>
            </a:r>
            <a:r>
              <a:rPr lang="en-US" i="1" dirty="0"/>
              <a:t>v</a:t>
            </a:r>
            <a:r>
              <a:rPr lang="en-US" dirty="0"/>
              <a:t>, </a:t>
            </a:r>
            <a:r>
              <a:rPr lang="en-US" i="1" dirty="0"/>
              <a:t>d</a:t>
            </a:r>
            <a:r>
              <a:rPr lang="en-US" dirty="0"/>
              <a:t>[</a:t>
            </a:r>
            <a:r>
              <a:rPr lang="en-US" i="1" dirty="0"/>
              <a:t>v</a:t>
            </a:r>
            <a:r>
              <a:rPr lang="en-US" dirty="0"/>
              <a:t>])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i="1" dirty="0"/>
              <a:t>d</a:t>
            </a:r>
            <a:r>
              <a:rPr lang="en-US" dirty="0"/>
              <a:t>[</a:t>
            </a:r>
            <a:r>
              <a:rPr lang="en-US" i="1" dirty="0"/>
              <a:t>v</a:t>
            </a:r>
            <a:r>
              <a:rPr lang="en-US" dirty="0"/>
              <a:t>]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cặp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đợi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tiên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i="1" dirty="0"/>
              <a:t>v</a:t>
            </a:r>
            <a:r>
              <a:rPr lang="en-US" dirty="0" smtClean="0"/>
              <a:t>.</a:t>
            </a:r>
          </a:p>
          <a:p>
            <a:pPr lvl="1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sz="2000" dirty="0">
              <a:cs typeface="Arial"/>
            </a:endParaRPr>
          </a:p>
        </p:txBody>
      </p:sp>
      <p:pic>
        <p:nvPicPr>
          <p:cNvPr id="3074" name="imag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346" y="2858813"/>
            <a:ext cx="4151918" cy="3109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305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THUẬT TOÁN DIJKSTRA VÀ CẤU TRÚC PRIORITY QUEUE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="" xmlns:a16="http://schemas.microsoft.com/office/drawing/2014/main" id="{EC307FD4-A648-FEF7-DE2F-A77D7BA5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8545" y="886691"/>
            <a:ext cx="7217752" cy="50812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smtClean="0">
                <a:cs typeface="Arial"/>
              </a:rPr>
              <a:t>Priority Queue (</a:t>
            </a:r>
            <a:r>
              <a:rPr lang="en-US" sz="2000" dirty="0" err="1" smtClean="0">
                <a:cs typeface="Arial"/>
              </a:rPr>
              <a:t>hàng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đợi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ưu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tiên</a:t>
            </a:r>
            <a:r>
              <a:rPr lang="en-US" sz="2000" dirty="0" smtClean="0">
                <a:cs typeface="Arial"/>
              </a:rPr>
              <a:t>)</a:t>
            </a:r>
          </a:p>
          <a:p>
            <a:pPr lvl="1" algn="just"/>
            <a:r>
              <a:rPr lang="en-US" sz="2000" dirty="0" err="1" smtClean="0"/>
              <a:t>Cài</a:t>
            </a:r>
            <a:r>
              <a:rPr lang="en-US" sz="2000" dirty="0" smtClean="0"/>
              <a:t> </a:t>
            </a:r>
            <a:r>
              <a:rPr lang="en-US" sz="2000" dirty="0" err="1" smtClean="0"/>
              <a:t>đặt</a:t>
            </a:r>
            <a:r>
              <a:rPr lang="en-US" sz="2000" dirty="0" smtClean="0"/>
              <a:t>:</a:t>
            </a:r>
          </a:p>
          <a:p>
            <a:pPr lvl="2" algn="just"/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mảng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đánh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0, 1, 2, … </a:t>
            </a:r>
          </a:p>
          <a:p>
            <a:pPr lvl="3" algn="just"/>
            <a:r>
              <a:rPr lang="en-US" sz="2000" dirty="0" err="1" smtClean="0"/>
              <a:t>Mỗi</a:t>
            </a:r>
            <a:r>
              <a:rPr lang="en-US" sz="2000" dirty="0" smtClean="0"/>
              <a:t> </a:t>
            </a:r>
            <a:r>
              <a:rPr lang="en-US" sz="2000" dirty="0" err="1" smtClean="0"/>
              <a:t>phần</a:t>
            </a:r>
            <a:r>
              <a:rPr lang="en-US" sz="2000" dirty="0" smtClean="0"/>
              <a:t> </a:t>
            </a:r>
            <a:r>
              <a:rPr lang="en-US" sz="2000" dirty="0" err="1" smtClean="0"/>
              <a:t>tử</a:t>
            </a:r>
            <a:r>
              <a:rPr lang="en-US" sz="2000" dirty="0" smtClean="0"/>
              <a:t> </a:t>
            </a:r>
            <a:r>
              <a:rPr lang="en-US" sz="2000" dirty="0" err="1" smtClean="0"/>
              <a:t>chứa</a:t>
            </a:r>
            <a:r>
              <a:rPr lang="en-US" sz="2000" dirty="0" smtClean="0"/>
              <a:t> 2 </a:t>
            </a:r>
            <a:r>
              <a:rPr lang="en-US" sz="2000" dirty="0" err="1" smtClean="0"/>
              <a:t>thông</a:t>
            </a:r>
            <a:r>
              <a:rPr lang="en-US" sz="2000" dirty="0" smtClean="0"/>
              <a:t> tin </a:t>
            </a:r>
            <a:r>
              <a:rPr lang="en-US" sz="2000" i="1" dirty="0" smtClean="0"/>
              <a:t>v</a:t>
            </a:r>
            <a:r>
              <a:rPr lang="en-US" sz="2000" dirty="0" smtClean="0"/>
              <a:t> </a:t>
            </a:r>
            <a:r>
              <a:rPr lang="en-US" sz="2000" dirty="0" err="1" smtClean="0"/>
              <a:t>là</a:t>
            </a:r>
            <a:r>
              <a:rPr lang="en-US" sz="2000" dirty="0" smtClean="0"/>
              <a:t> </a:t>
            </a:r>
            <a:r>
              <a:rPr lang="en-US" sz="2000" dirty="0" err="1" smtClean="0"/>
              <a:t>định</a:t>
            </a:r>
            <a:r>
              <a:rPr lang="en-US" sz="2000" dirty="0" smtClean="0"/>
              <a:t> </a:t>
            </a:r>
            <a:r>
              <a:rPr lang="en-US" sz="2000" dirty="0" err="1" smtClean="0"/>
              <a:t>danh</a:t>
            </a:r>
            <a:r>
              <a:rPr lang="en-US" sz="2000" dirty="0" smtClean="0"/>
              <a:t> </a:t>
            </a:r>
            <a:r>
              <a:rPr lang="en-US" sz="2000" dirty="0" err="1" smtClean="0"/>
              <a:t>và</a:t>
            </a:r>
            <a:r>
              <a:rPr lang="en-US" sz="2000" dirty="0" smtClean="0"/>
              <a:t> </a:t>
            </a:r>
            <a:r>
              <a:rPr lang="en-US" sz="2000" i="1" dirty="0" smtClean="0"/>
              <a:t>d</a:t>
            </a:r>
            <a:r>
              <a:rPr lang="en-US" sz="2000" dirty="0" smtClean="0"/>
              <a:t>[</a:t>
            </a:r>
            <a:r>
              <a:rPr lang="en-US" sz="2000" i="1" dirty="0" smtClean="0"/>
              <a:t>v</a:t>
            </a:r>
            <a:r>
              <a:rPr lang="en-US" sz="2000" dirty="0" smtClean="0"/>
              <a:t>] </a:t>
            </a:r>
            <a:r>
              <a:rPr lang="en-US" sz="2000" dirty="0" err="1" smtClean="0"/>
              <a:t>là</a:t>
            </a:r>
            <a:r>
              <a:rPr lang="en-US" sz="2000" dirty="0" smtClean="0"/>
              <a:t> </a:t>
            </a:r>
            <a:r>
              <a:rPr lang="en-US" sz="2000" dirty="0" err="1" smtClean="0"/>
              <a:t>khóa</a:t>
            </a:r>
            <a:r>
              <a:rPr lang="en-US" sz="2000" dirty="0" smtClean="0"/>
              <a:t> </a:t>
            </a:r>
            <a:r>
              <a:rPr lang="en-US" sz="2000" dirty="0" err="1" smtClean="0"/>
              <a:t>của</a:t>
            </a:r>
            <a:r>
              <a:rPr lang="en-US" sz="2000" dirty="0" smtClean="0"/>
              <a:t> </a:t>
            </a:r>
            <a:r>
              <a:rPr lang="en-US" sz="2000" dirty="0" err="1" smtClean="0"/>
              <a:t>phần</a:t>
            </a:r>
            <a:r>
              <a:rPr lang="en-US" sz="2000" dirty="0" smtClean="0"/>
              <a:t> </a:t>
            </a:r>
            <a:r>
              <a:rPr lang="en-US" sz="2000" dirty="0" err="1" smtClean="0"/>
              <a:t>tử</a:t>
            </a:r>
            <a:endParaRPr lang="en-US" sz="2000" dirty="0" smtClean="0"/>
          </a:p>
          <a:p>
            <a:pPr lvl="2" algn="just"/>
            <a:r>
              <a:rPr lang="en-US" dirty="0" err="1" smtClean="0"/>
              <a:t>Mảng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nhìn</a:t>
            </a:r>
            <a:r>
              <a:rPr lang="en-US" dirty="0" smtClean="0"/>
              <a:t> </a:t>
            </a:r>
            <a:r>
              <a:rPr lang="en-US" dirty="0" err="1" smtClean="0"/>
              <a:t>dưới</a:t>
            </a:r>
            <a:r>
              <a:rPr lang="en-US" dirty="0" smtClean="0"/>
              <a:t> </a:t>
            </a:r>
            <a:r>
              <a:rPr lang="en-US" dirty="0" err="1" smtClean="0"/>
              <a:t>góc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cây</a:t>
            </a:r>
            <a:r>
              <a:rPr lang="en-US" dirty="0" smtClean="0"/>
              <a:t> </a:t>
            </a:r>
            <a:r>
              <a:rPr lang="en-US" dirty="0" err="1" smtClean="0"/>
              <a:t>nhị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đầy</a:t>
            </a:r>
            <a:r>
              <a:rPr lang="en-US" dirty="0" smtClean="0"/>
              <a:t> </a:t>
            </a:r>
            <a:r>
              <a:rPr lang="en-US" dirty="0" err="1" smtClean="0"/>
              <a:t>đủ</a:t>
            </a:r>
            <a:endParaRPr lang="en-US" dirty="0" smtClean="0"/>
          </a:p>
          <a:p>
            <a:pPr lvl="3" algn="just"/>
            <a:r>
              <a:rPr lang="en-US" sz="2000" dirty="0" err="1" smtClean="0"/>
              <a:t>Phần</a:t>
            </a:r>
            <a:r>
              <a:rPr lang="en-US" sz="2000" dirty="0" smtClean="0"/>
              <a:t> </a:t>
            </a:r>
            <a:r>
              <a:rPr lang="en-US" sz="2000" dirty="0" err="1" smtClean="0"/>
              <a:t>tử</a:t>
            </a:r>
            <a:r>
              <a:rPr lang="en-US" sz="2000" dirty="0" smtClean="0"/>
              <a:t> </a:t>
            </a:r>
            <a:r>
              <a:rPr lang="en-US" sz="2000" dirty="0" err="1" smtClean="0"/>
              <a:t>có</a:t>
            </a:r>
            <a:r>
              <a:rPr lang="en-US" sz="2000" dirty="0" smtClean="0"/>
              <a:t> </a:t>
            </a:r>
            <a:r>
              <a:rPr lang="en-US" sz="2000" dirty="0" err="1" smtClean="0"/>
              <a:t>số</a:t>
            </a:r>
            <a:r>
              <a:rPr lang="en-US" sz="2000" dirty="0" smtClean="0"/>
              <a:t> </a:t>
            </a:r>
            <a:r>
              <a:rPr lang="en-US" sz="2000" dirty="0" err="1" smtClean="0"/>
              <a:t>thứ</a:t>
            </a:r>
            <a:r>
              <a:rPr lang="en-US" sz="2000" dirty="0" smtClean="0"/>
              <a:t> </a:t>
            </a:r>
            <a:r>
              <a:rPr lang="en-US" sz="2000" dirty="0" err="1" smtClean="0"/>
              <a:t>tự</a:t>
            </a:r>
            <a:r>
              <a:rPr lang="en-US" sz="2000" dirty="0" smtClean="0"/>
              <a:t> </a:t>
            </a:r>
            <a:r>
              <a:rPr lang="en-US" sz="2000" i="1" dirty="0" err="1" smtClean="0"/>
              <a:t>i</a:t>
            </a:r>
            <a:r>
              <a:rPr lang="en-US" sz="2000" dirty="0" smtClean="0"/>
              <a:t> </a:t>
            </a:r>
            <a:r>
              <a:rPr lang="en-US" sz="2000" dirty="0" err="1" smtClean="0"/>
              <a:t>thì</a:t>
            </a:r>
            <a:r>
              <a:rPr lang="en-US" sz="2000" dirty="0" smtClean="0"/>
              <a:t> con </a:t>
            </a:r>
            <a:r>
              <a:rPr lang="en-US" sz="2000" dirty="0" err="1" smtClean="0"/>
              <a:t>trái</a:t>
            </a:r>
            <a:r>
              <a:rPr lang="en-US" sz="2000" dirty="0" smtClean="0"/>
              <a:t> </a:t>
            </a:r>
            <a:r>
              <a:rPr lang="en-US" sz="2000" dirty="0" err="1" smtClean="0"/>
              <a:t>có</a:t>
            </a:r>
            <a:r>
              <a:rPr lang="en-US" sz="2000" dirty="0" smtClean="0"/>
              <a:t> </a:t>
            </a:r>
            <a:r>
              <a:rPr lang="en-US" sz="2000" dirty="0" err="1" smtClean="0"/>
              <a:t>số</a:t>
            </a:r>
            <a:r>
              <a:rPr lang="en-US" sz="2000" dirty="0" smtClean="0"/>
              <a:t> </a:t>
            </a:r>
            <a:r>
              <a:rPr lang="en-US" sz="2000" dirty="0" err="1" smtClean="0"/>
              <a:t>thứ</a:t>
            </a:r>
            <a:r>
              <a:rPr lang="en-US" sz="2000" dirty="0" smtClean="0"/>
              <a:t> </a:t>
            </a:r>
            <a:r>
              <a:rPr lang="en-US" sz="2000" dirty="0" err="1" smtClean="0"/>
              <a:t>tự</a:t>
            </a:r>
            <a:r>
              <a:rPr lang="en-US" sz="2000" dirty="0" smtClean="0"/>
              <a:t> 2</a:t>
            </a:r>
            <a:r>
              <a:rPr lang="en-US" sz="2000" i="1" dirty="0" smtClean="0"/>
              <a:t>i</a:t>
            </a:r>
            <a:r>
              <a:rPr lang="en-US" sz="2000" dirty="0" smtClean="0"/>
              <a:t>+1 </a:t>
            </a:r>
            <a:r>
              <a:rPr lang="en-US" sz="2000" dirty="0" err="1" smtClean="0"/>
              <a:t>và</a:t>
            </a:r>
            <a:r>
              <a:rPr lang="en-US" sz="2000" dirty="0" smtClean="0"/>
              <a:t> con </a:t>
            </a:r>
            <a:r>
              <a:rPr lang="en-US" sz="2000" dirty="0" err="1" smtClean="0"/>
              <a:t>phải</a:t>
            </a:r>
            <a:r>
              <a:rPr lang="en-US" sz="2000" dirty="0" smtClean="0"/>
              <a:t> </a:t>
            </a:r>
            <a:r>
              <a:rPr lang="en-US" sz="2000" dirty="0" err="1" smtClean="0"/>
              <a:t>có</a:t>
            </a:r>
            <a:r>
              <a:rPr lang="en-US" sz="2000" dirty="0" smtClean="0"/>
              <a:t> </a:t>
            </a:r>
            <a:r>
              <a:rPr lang="en-US" sz="2000" dirty="0" err="1" smtClean="0"/>
              <a:t>số</a:t>
            </a:r>
            <a:r>
              <a:rPr lang="en-US" sz="2000" dirty="0" smtClean="0"/>
              <a:t> </a:t>
            </a:r>
            <a:r>
              <a:rPr lang="en-US" sz="2000" dirty="0" err="1" smtClean="0"/>
              <a:t>thứ</a:t>
            </a:r>
            <a:r>
              <a:rPr lang="en-US" sz="2000" dirty="0" smtClean="0"/>
              <a:t> </a:t>
            </a:r>
            <a:r>
              <a:rPr lang="en-US" sz="2000" dirty="0" err="1" smtClean="0"/>
              <a:t>tự</a:t>
            </a:r>
            <a:r>
              <a:rPr lang="en-US" sz="2000" dirty="0" smtClean="0"/>
              <a:t> 2</a:t>
            </a:r>
            <a:r>
              <a:rPr lang="en-US" sz="2000" i="1" dirty="0" smtClean="0"/>
              <a:t>i</a:t>
            </a:r>
            <a:r>
              <a:rPr lang="en-US" sz="2000" dirty="0" smtClean="0"/>
              <a:t>+2</a:t>
            </a:r>
          </a:p>
          <a:p>
            <a:pPr lvl="3" algn="just"/>
            <a:r>
              <a:rPr lang="en-US" sz="2000" dirty="0" err="1" smtClean="0"/>
              <a:t>Khóa</a:t>
            </a:r>
            <a:r>
              <a:rPr lang="en-US" sz="2000" dirty="0" smtClean="0"/>
              <a:t> </a:t>
            </a:r>
            <a:r>
              <a:rPr lang="en-US" sz="2000" dirty="0" err="1" smtClean="0"/>
              <a:t>của</a:t>
            </a:r>
            <a:r>
              <a:rPr lang="en-US" sz="2000" dirty="0" smtClean="0"/>
              <a:t> </a:t>
            </a:r>
            <a:r>
              <a:rPr lang="en-US" sz="2000" dirty="0" err="1" smtClean="0"/>
              <a:t>một</a:t>
            </a:r>
            <a:r>
              <a:rPr lang="en-US" sz="2000" dirty="0" smtClean="0"/>
              <a:t> </a:t>
            </a:r>
            <a:r>
              <a:rPr lang="en-US" sz="2000" dirty="0" err="1" smtClean="0"/>
              <a:t>phần</a:t>
            </a:r>
            <a:r>
              <a:rPr lang="en-US" sz="2000" dirty="0" smtClean="0"/>
              <a:t> </a:t>
            </a:r>
            <a:r>
              <a:rPr lang="en-US" sz="2000" dirty="0" err="1" smtClean="0"/>
              <a:t>tử</a:t>
            </a:r>
            <a:r>
              <a:rPr lang="en-US" sz="2000" dirty="0" smtClean="0"/>
              <a:t> </a:t>
            </a:r>
            <a:r>
              <a:rPr lang="en-US" sz="2000" dirty="0" err="1" smtClean="0"/>
              <a:t>nhỏ</a:t>
            </a:r>
            <a:r>
              <a:rPr lang="en-US" sz="2000" dirty="0" smtClean="0"/>
              <a:t> </a:t>
            </a:r>
            <a:r>
              <a:rPr lang="en-US" sz="2000" dirty="0" err="1" smtClean="0"/>
              <a:t>hơn</a:t>
            </a:r>
            <a:r>
              <a:rPr lang="en-US" sz="2000" dirty="0" smtClean="0"/>
              <a:t> </a:t>
            </a:r>
            <a:r>
              <a:rPr lang="en-US" sz="2000" dirty="0" err="1" smtClean="0"/>
              <a:t>hoặc</a:t>
            </a:r>
            <a:r>
              <a:rPr lang="en-US" sz="2000" dirty="0" smtClean="0"/>
              <a:t> </a:t>
            </a:r>
            <a:r>
              <a:rPr lang="en-US" sz="2000" dirty="0" err="1" smtClean="0"/>
              <a:t>bằng</a:t>
            </a:r>
            <a:r>
              <a:rPr lang="en-US" sz="2000" dirty="0" smtClean="0"/>
              <a:t> </a:t>
            </a:r>
            <a:r>
              <a:rPr lang="en-US" sz="2000" dirty="0" err="1" smtClean="0"/>
              <a:t>khóa</a:t>
            </a:r>
            <a:r>
              <a:rPr lang="en-US" sz="2000" dirty="0" smtClean="0"/>
              <a:t> </a:t>
            </a:r>
            <a:r>
              <a:rPr lang="en-US" sz="2000" dirty="0" err="1" smtClean="0"/>
              <a:t>của</a:t>
            </a:r>
            <a:r>
              <a:rPr lang="en-US" sz="2000" dirty="0" smtClean="0"/>
              <a:t> 2 </a:t>
            </a:r>
            <a:r>
              <a:rPr lang="en-US" sz="2000" dirty="0" err="1" smtClean="0"/>
              <a:t>phần</a:t>
            </a:r>
            <a:r>
              <a:rPr lang="en-US" sz="2000" dirty="0" smtClean="0"/>
              <a:t> </a:t>
            </a:r>
            <a:r>
              <a:rPr lang="en-US" sz="2000" dirty="0" err="1" smtClean="0"/>
              <a:t>tử</a:t>
            </a:r>
            <a:r>
              <a:rPr lang="en-US" sz="2000" dirty="0" smtClean="0"/>
              <a:t> con (</a:t>
            </a:r>
            <a:r>
              <a:rPr lang="en-US" sz="2000" dirty="0" err="1" smtClean="0"/>
              <a:t>nếu</a:t>
            </a:r>
            <a:r>
              <a:rPr lang="en-US" sz="2000" dirty="0" smtClean="0"/>
              <a:t> </a:t>
            </a:r>
            <a:r>
              <a:rPr lang="en-US" sz="2000" dirty="0" err="1" smtClean="0"/>
              <a:t>có</a:t>
            </a:r>
            <a:r>
              <a:rPr lang="en-US" sz="2000" dirty="0" smtClean="0"/>
              <a:t>) </a:t>
            </a:r>
            <a:r>
              <a:rPr lang="en-US" sz="2000" dirty="0" smtClean="0">
                <a:sym typeface="Wingdings" panose="05000000000000000000" pitchFamily="2" charset="2"/>
              </a:rPr>
              <a:t> </a:t>
            </a:r>
            <a:r>
              <a:rPr lang="en-US" sz="2000" dirty="0" err="1" smtClean="0">
                <a:sym typeface="Wingdings" panose="05000000000000000000" pitchFamily="2" charset="2"/>
              </a:rPr>
              <a:t>cấu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trúc</a:t>
            </a:r>
            <a:r>
              <a:rPr lang="en-US" sz="2000" dirty="0" smtClean="0">
                <a:sym typeface="Wingdings" panose="05000000000000000000" pitchFamily="2" charset="2"/>
              </a:rPr>
              <a:t> Min-Heap</a:t>
            </a:r>
            <a:endParaRPr lang="en-US" sz="2000" dirty="0"/>
          </a:p>
          <a:p>
            <a:pPr lvl="1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sz="2000" dirty="0">
              <a:cs typeface="Arial"/>
            </a:endParaRPr>
          </a:p>
        </p:txBody>
      </p:sp>
      <p:pic>
        <p:nvPicPr>
          <p:cNvPr id="3074" name="imag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346" y="2858813"/>
            <a:ext cx="4151918" cy="3109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36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THUẬT TOÁN DIJKSTRA VÀ CẤU TRÚC PRIORITY QUEUE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="" xmlns:a16="http://schemas.microsoft.com/office/drawing/2014/main" id="{EC307FD4-A648-FEF7-DE2F-A77D7BA5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8545" y="886691"/>
            <a:ext cx="7217752" cy="50812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</a:rPr>
              <a:t>Thao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tác</a:t>
            </a:r>
            <a:r>
              <a:rPr lang="en-US" sz="2000" dirty="0" smtClean="0">
                <a:cs typeface="Arial"/>
              </a:rPr>
              <a:t> push(</a:t>
            </a:r>
            <a:r>
              <a:rPr lang="en-US" sz="2000" i="1" dirty="0" smtClean="0">
                <a:cs typeface="Arial"/>
              </a:rPr>
              <a:t>v</a:t>
            </a:r>
            <a:r>
              <a:rPr lang="en-US" sz="2000" dirty="0" smtClean="0">
                <a:cs typeface="Arial"/>
              </a:rPr>
              <a:t>, </a:t>
            </a:r>
            <a:r>
              <a:rPr lang="en-US" sz="2000" i="1" dirty="0" smtClean="0">
                <a:cs typeface="Arial"/>
              </a:rPr>
              <a:t>d</a:t>
            </a:r>
            <a:r>
              <a:rPr lang="en-US" sz="2000" dirty="0" smtClean="0">
                <a:cs typeface="Arial"/>
              </a:rPr>
              <a:t>[</a:t>
            </a:r>
            <a:r>
              <a:rPr lang="en-US" sz="2000" i="1" dirty="0" smtClean="0">
                <a:cs typeface="Arial"/>
              </a:rPr>
              <a:t>v</a:t>
            </a:r>
            <a:r>
              <a:rPr lang="en-US" sz="2000" dirty="0" smtClean="0">
                <a:cs typeface="Arial"/>
              </a:rPr>
              <a:t>])</a:t>
            </a:r>
          </a:p>
          <a:p>
            <a:pPr lvl="1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</a:rPr>
              <a:t>Tạo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ra</a:t>
            </a:r>
            <a:r>
              <a:rPr lang="en-US" sz="2000" dirty="0" smtClean="0">
                <a:cs typeface="Arial"/>
              </a:rPr>
              <a:t> 1 </a:t>
            </a:r>
            <a:r>
              <a:rPr lang="en-US" sz="2000" dirty="0" err="1" smtClean="0">
                <a:cs typeface="Arial"/>
              </a:rPr>
              <a:t>phần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tử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mới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định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danh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i="1" dirty="0" smtClean="0">
                <a:cs typeface="Arial"/>
              </a:rPr>
              <a:t>v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và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khóa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i="1" dirty="0" smtClean="0">
                <a:cs typeface="Arial"/>
              </a:rPr>
              <a:t>d</a:t>
            </a:r>
            <a:r>
              <a:rPr lang="en-US" sz="2000" dirty="0" smtClean="0">
                <a:cs typeface="Arial"/>
              </a:rPr>
              <a:t>[</a:t>
            </a:r>
            <a:r>
              <a:rPr lang="en-US" sz="2000" i="1" dirty="0" smtClean="0">
                <a:cs typeface="Arial"/>
              </a:rPr>
              <a:t>v</a:t>
            </a:r>
            <a:r>
              <a:rPr lang="en-US" sz="2000" dirty="0" smtClean="0">
                <a:cs typeface="Arial"/>
              </a:rPr>
              <a:t>]</a:t>
            </a:r>
          </a:p>
          <a:p>
            <a:pPr lvl="1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</a:rPr>
              <a:t>Thêm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phần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tử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mới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này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vào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cuối</a:t>
            </a:r>
            <a:r>
              <a:rPr lang="en-US" sz="2000" dirty="0" smtClean="0">
                <a:cs typeface="Arial"/>
              </a:rPr>
              <a:t> Min-Heap (</a:t>
            </a:r>
            <a:r>
              <a:rPr lang="en-US" sz="2000" dirty="0" err="1" smtClean="0">
                <a:cs typeface="Arial"/>
              </a:rPr>
              <a:t>cuối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mảng</a:t>
            </a:r>
            <a:r>
              <a:rPr lang="en-US" sz="2000" dirty="0" smtClean="0">
                <a:cs typeface="Arial"/>
              </a:rPr>
              <a:t>)</a:t>
            </a:r>
          </a:p>
          <a:p>
            <a:pPr lvl="1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</a:rPr>
              <a:t>Lặp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lại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việc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hoán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đổi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phần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tử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này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với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phần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tử</a:t>
            </a:r>
            <a:r>
              <a:rPr lang="en-US" sz="2000" dirty="0" smtClean="0">
                <a:cs typeface="Arial"/>
              </a:rPr>
              <a:t> cha </a:t>
            </a:r>
            <a:r>
              <a:rPr lang="en-US" sz="2000" dirty="0" err="1" smtClean="0">
                <a:cs typeface="Arial"/>
              </a:rPr>
              <a:t>của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nó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chừng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nào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khóa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của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phần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tử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này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nhỏ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hơn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khóa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của</a:t>
            </a:r>
            <a:r>
              <a:rPr lang="en-US" sz="2000" dirty="0" smtClean="0">
                <a:cs typeface="Arial"/>
              </a:rPr>
              <a:t> cha (</a:t>
            </a:r>
            <a:r>
              <a:rPr lang="en-US" sz="2000" dirty="0" err="1" smtClean="0">
                <a:cs typeface="Arial"/>
              </a:rPr>
              <a:t>thao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tác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này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gọi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là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UpHeap</a:t>
            </a:r>
            <a:r>
              <a:rPr lang="en-US" sz="2000" dirty="0" smtClean="0">
                <a:cs typeface="Arial"/>
              </a:rPr>
              <a:t>).</a:t>
            </a:r>
            <a:endParaRPr lang="en-US" sz="2000" dirty="0"/>
          </a:p>
          <a:p>
            <a:pPr lvl="1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sz="2000" dirty="0">
              <a:cs typeface="Arial"/>
            </a:endParaRPr>
          </a:p>
        </p:txBody>
      </p:sp>
      <p:pic>
        <p:nvPicPr>
          <p:cNvPr id="4098" name="image2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433" y="1218699"/>
            <a:ext cx="4193831" cy="3147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59433" y="4572000"/>
            <a:ext cx="4193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Lato" panose="020F0502020204030203"/>
              </a:rPr>
              <a:t>Thực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hiện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thao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tác</a:t>
            </a:r>
            <a:r>
              <a:rPr lang="en-US" sz="2000" dirty="0" smtClean="0">
                <a:latin typeface="Lato" panose="020F0502020204030203"/>
              </a:rPr>
              <a:t> push(5, 6)</a:t>
            </a:r>
            <a:endParaRPr lang="en-US" sz="2000" dirty="0"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241196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THUẬT TOÁN DIJKSTRA VÀ CẤU TRÚC PRIORITY QUEUE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123" name="image2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36" y="1731756"/>
            <a:ext cx="3488619" cy="2634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image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856" y="1731755"/>
            <a:ext cx="3510287" cy="2634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image4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424" y="1731755"/>
            <a:ext cx="3510287" cy="2634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3935002" y="2835667"/>
            <a:ext cx="339047" cy="21346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7994774" y="2835667"/>
            <a:ext cx="339047" cy="21346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01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THUẬT TOÁN DIJKSTRA VÀ CẤU TRÚC PRIORITY QUEUE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="" xmlns:a16="http://schemas.microsoft.com/office/drawing/2014/main" id="{EC307FD4-A648-FEF7-DE2F-A77D7BA5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8545" y="886691"/>
            <a:ext cx="7217752" cy="50812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</a:rPr>
              <a:t>Thao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tác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deleteMin</a:t>
            </a:r>
            <a:r>
              <a:rPr lang="en-US" sz="2000" dirty="0" smtClean="0">
                <a:cs typeface="Arial"/>
              </a:rPr>
              <a:t>()</a:t>
            </a:r>
          </a:p>
          <a:p>
            <a:pPr lvl="1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</a:rPr>
              <a:t>Hoán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đổi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phần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tử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đầu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tiên</a:t>
            </a:r>
            <a:r>
              <a:rPr lang="en-US" sz="2000" dirty="0" smtClean="0">
                <a:cs typeface="Arial"/>
              </a:rPr>
              <a:t> (</a:t>
            </a:r>
            <a:r>
              <a:rPr lang="en-US" sz="2000" dirty="0" err="1" smtClean="0">
                <a:cs typeface="Arial"/>
              </a:rPr>
              <a:t>gốc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của</a:t>
            </a:r>
            <a:r>
              <a:rPr lang="en-US" sz="2000" dirty="0" smtClean="0">
                <a:cs typeface="Arial"/>
              </a:rPr>
              <a:t> Min-Heap) </a:t>
            </a:r>
            <a:r>
              <a:rPr lang="en-US" sz="2000" dirty="0" err="1" smtClean="0">
                <a:cs typeface="Arial"/>
              </a:rPr>
              <a:t>với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phần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tử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cuối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cùng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của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mảng</a:t>
            </a:r>
            <a:endParaRPr lang="en-US" sz="2000" dirty="0" smtClean="0">
              <a:cs typeface="Arial"/>
            </a:endParaRPr>
          </a:p>
          <a:p>
            <a:pPr lvl="1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</a:rPr>
              <a:t>Thực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hiện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lặp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lại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việc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hoán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đổi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phần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tử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hiện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tại</a:t>
            </a:r>
            <a:r>
              <a:rPr lang="en-US" sz="2000" dirty="0" smtClean="0">
                <a:cs typeface="Arial"/>
              </a:rPr>
              <a:t> (</a:t>
            </a:r>
            <a:r>
              <a:rPr lang="en-US" sz="2000" dirty="0" err="1" smtClean="0">
                <a:cs typeface="Arial"/>
              </a:rPr>
              <a:t>xuất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phát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từ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gốc</a:t>
            </a:r>
            <a:r>
              <a:rPr lang="en-US" sz="2000" dirty="0" smtClean="0">
                <a:cs typeface="Arial"/>
              </a:rPr>
              <a:t>) </a:t>
            </a:r>
            <a:r>
              <a:rPr lang="en-US" sz="2000" dirty="0" err="1" smtClean="0">
                <a:cs typeface="Arial"/>
              </a:rPr>
              <a:t>với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phần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tử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có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khóa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nhỏ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hơn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trong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số</a:t>
            </a:r>
            <a:r>
              <a:rPr lang="en-US" sz="2000" dirty="0" smtClean="0">
                <a:cs typeface="Arial"/>
              </a:rPr>
              <a:t> 2 </a:t>
            </a:r>
            <a:r>
              <a:rPr lang="en-US" sz="2000" dirty="0" err="1" smtClean="0">
                <a:cs typeface="Arial"/>
              </a:rPr>
              <a:t>phần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tử</a:t>
            </a:r>
            <a:r>
              <a:rPr lang="en-US" sz="2000" dirty="0" smtClean="0">
                <a:cs typeface="Arial"/>
              </a:rPr>
              <a:t> con (</a:t>
            </a:r>
            <a:r>
              <a:rPr lang="en-US" sz="2000" dirty="0" err="1" smtClean="0">
                <a:cs typeface="Arial"/>
              </a:rPr>
              <a:t>nếu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có</a:t>
            </a:r>
            <a:r>
              <a:rPr lang="en-US" sz="2000" dirty="0" smtClean="0">
                <a:cs typeface="Arial"/>
              </a:rPr>
              <a:t>) </a:t>
            </a:r>
            <a:r>
              <a:rPr lang="en-US" sz="2000" dirty="0" err="1" smtClean="0">
                <a:cs typeface="Arial"/>
              </a:rPr>
              <a:t>chừng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nào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khóa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của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phần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tử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hiện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tại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còn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chưa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nhỏ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hơn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hoặc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bằng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khóa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của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các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phần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tử</a:t>
            </a:r>
            <a:r>
              <a:rPr lang="en-US" sz="2000" dirty="0" smtClean="0">
                <a:cs typeface="Arial"/>
              </a:rPr>
              <a:t> con (</a:t>
            </a:r>
            <a:r>
              <a:rPr lang="en-US" sz="2000" dirty="0" err="1" smtClean="0">
                <a:cs typeface="Arial"/>
              </a:rPr>
              <a:t>thao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tác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này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còn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được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gọi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là</a:t>
            </a:r>
            <a:r>
              <a:rPr lang="en-US" sz="2000" dirty="0" smtClean="0">
                <a:cs typeface="Arial"/>
              </a:rPr>
              <a:t>  </a:t>
            </a:r>
            <a:r>
              <a:rPr lang="en-US" sz="2000" dirty="0" err="1" smtClean="0">
                <a:cs typeface="Arial"/>
              </a:rPr>
              <a:t>DownHeap</a:t>
            </a:r>
            <a:r>
              <a:rPr lang="en-US" sz="2000" dirty="0" smtClean="0">
                <a:cs typeface="Arial"/>
              </a:rPr>
              <a:t>)</a:t>
            </a:r>
          </a:p>
          <a:p>
            <a:pPr lvl="1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</a:rPr>
              <a:t>Loại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bỏ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phần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tử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cuối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cùng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của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mảng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đi</a:t>
            </a:r>
            <a:endParaRPr lang="en-US" sz="2000" dirty="0"/>
          </a:p>
          <a:p>
            <a:pPr lvl="1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sz="2000" dirty="0">
              <a:cs typeface="Arial"/>
            </a:endParaRPr>
          </a:p>
        </p:txBody>
      </p:sp>
      <p:pic>
        <p:nvPicPr>
          <p:cNvPr id="6146" name="image3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186" y="1666558"/>
            <a:ext cx="4006940" cy="2792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069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THUẬT TOÁN DIJKSTRA VÀ CẤU TRÚC PRIORITY QUEUE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146" name="image3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35" y="1142575"/>
            <a:ext cx="3343519" cy="2330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image2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059" y="1195648"/>
            <a:ext cx="3324905" cy="2325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image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169" y="1142575"/>
            <a:ext cx="3385709" cy="2336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image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169" y="3741874"/>
            <a:ext cx="3385709" cy="238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image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461" y="3741873"/>
            <a:ext cx="3337551" cy="238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image2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34" y="3741872"/>
            <a:ext cx="3452253" cy="238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3675587" y="2198670"/>
            <a:ext cx="423802" cy="29795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7619634" y="2209227"/>
            <a:ext cx="423802" cy="29795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5400000">
            <a:off x="9859010" y="3323690"/>
            <a:ext cx="423802" cy="29795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flipH="1">
            <a:off x="7577922" y="4654192"/>
            <a:ext cx="453475" cy="27938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flipH="1">
            <a:off x="3784319" y="4654192"/>
            <a:ext cx="453475" cy="27938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25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THUẬT TOÁN DIJKSTRA VÀ CẤU TRÚC PRIORITY QUEUE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7" name="Content Placeholder 6">
            <a:extLst>
              <a:ext uri="{FF2B5EF4-FFF2-40B4-BE49-F238E27FC236}">
                <a16:creationId xmlns="" xmlns:a16="http://schemas.microsoft.com/office/drawing/2014/main" id="{EC307FD4-A648-FEF7-DE2F-A77D7BA5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8546" y="886691"/>
            <a:ext cx="5604708" cy="50812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</a:rPr>
              <a:t>Thuật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toán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Dijkstra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sử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dụng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hàng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đợi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ưu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tiên</a:t>
            </a:r>
            <a:endParaRPr lang="en-US" sz="2000" dirty="0" smtClean="0">
              <a:cs typeface="Arial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</a:rPr>
              <a:t>Khởi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tạo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hàng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đợi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ưu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tiên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pq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chứa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các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đỉnh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đã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tìm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được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đường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đi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cận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trên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đồng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thời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chưa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tìm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được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đường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đi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ngắn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nhất</a:t>
            </a:r>
            <a:endParaRPr lang="en-US" sz="2000" dirty="0" smtClean="0">
              <a:cs typeface="Arial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</a:rPr>
              <a:t>Mỗi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bước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lặp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sẽ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dùng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thao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tác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deleteMin</a:t>
            </a:r>
            <a:r>
              <a:rPr lang="en-US" sz="2000" dirty="0" smtClean="0">
                <a:cs typeface="Arial"/>
              </a:rPr>
              <a:t>() </a:t>
            </a:r>
            <a:r>
              <a:rPr lang="en-US" sz="2000" dirty="0" err="1" smtClean="0">
                <a:cs typeface="Arial"/>
              </a:rPr>
              <a:t>để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lấy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ra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đỉnh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i="1" dirty="0" smtClean="0">
                <a:cs typeface="Arial"/>
              </a:rPr>
              <a:t>u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từ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pq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có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i="1" dirty="0" smtClean="0">
                <a:cs typeface="Arial"/>
              </a:rPr>
              <a:t>d</a:t>
            </a:r>
            <a:r>
              <a:rPr lang="en-US" sz="2000" dirty="0" smtClean="0">
                <a:cs typeface="Arial"/>
              </a:rPr>
              <a:t>[</a:t>
            </a:r>
            <a:r>
              <a:rPr lang="en-US" sz="2000" i="1" dirty="0" smtClean="0">
                <a:cs typeface="Arial"/>
              </a:rPr>
              <a:t>u</a:t>
            </a:r>
            <a:r>
              <a:rPr lang="en-US" sz="2000" dirty="0" smtClean="0">
                <a:cs typeface="Arial"/>
              </a:rPr>
              <a:t>] </a:t>
            </a:r>
            <a:r>
              <a:rPr lang="en-US" sz="2000" dirty="0" err="1" smtClean="0">
                <a:cs typeface="Arial"/>
              </a:rPr>
              <a:t>nhỏ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nhất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và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cập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nhật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lại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i="1" dirty="0" smtClean="0">
                <a:cs typeface="Arial"/>
              </a:rPr>
              <a:t>d</a:t>
            </a:r>
            <a:r>
              <a:rPr lang="en-US" sz="2000" dirty="0" smtClean="0">
                <a:cs typeface="Arial"/>
              </a:rPr>
              <a:t>[</a:t>
            </a:r>
            <a:r>
              <a:rPr lang="en-US" sz="2000" i="1" dirty="0" smtClean="0">
                <a:cs typeface="Arial"/>
              </a:rPr>
              <a:t>v</a:t>
            </a:r>
            <a:r>
              <a:rPr lang="en-US" sz="2000" dirty="0" smtClean="0">
                <a:cs typeface="Arial"/>
              </a:rPr>
              <a:t>] </a:t>
            </a:r>
            <a:r>
              <a:rPr lang="en-US" sz="2000" dirty="0" err="1" smtClean="0">
                <a:cs typeface="Arial"/>
              </a:rPr>
              <a:t>với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mỗi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đỉnh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i="1" dirty="0" smtClean="0">
                <a:cs typeface="Arial"/>
              </a:rPr>
              <a:t>v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kề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với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i="1" dirty="0" smtClean="0">
                <a:cs typeface="Arial"/>
              </a:rPr>
              <a:t>u </a:t>
            </a:r>
            <a:r>
              <a:rPr lang="en-US" sz="2000" dirty="0" err="1" smtClean="0">
                <a:cs typeface="Arial"/>
              </a:rPr>
              <a:t>nếu</a:t>
            </a:r>
            <a:r>
              <a:rPr lang="en-US" sz="2000" dirty="0" smtClean="0">
                <a:cs typeface="Arial"/>
              </a:rPr>
              <a:t> d[v] &gt; </a:t>
            </a:r>
            <a:r>
              <a:rPr lang="en-US" sz="2000" i="1" dirty="0" smtClean="0">
                <a:cs typeface="Arial"/>
              </a:rPr>
              <a:t>d</a:t>
            </a:r>
            <a:r>
              <a:rPr lang="en-US" sz="2000" dirty="0" smtClean="0">
                <a:cs typeface="Arial"/>
              </a:rPr>
              <a:t>[</a:t>
            </a:r>
            <a:r>
              <a:rPr lang="en-US" sz="2000" i="1" dirty="0" smtClean="0">
                <a:cs typeface="Arial"/>
              </a:rPr>
              <a:t>u</a:t>
            </a:r>
            <a:r>
              <a:rPr lang="en-US" sz="2000" dirty="0" smtClean="0">
                <a:cs typeface="Arial"/>
              </a:rPr>
              <a:t>] + </a:t>
            </a:r>
            <a:r>
              <a:rPr lang="en-US" sz="2000" i="1" dirty="0" smtClean="0">
                <a:cs typeface="Arial"/>
              </a:rPr>
              <a:t>c</a:t>
            </a:r>
            <a:r>
              <a:rPr lang="en-US" sz="2000" dirty="0" smtClean="0">
                <a:cs typeface="Arial"/>
              </a:rPr>
              <a:t>(</a:t>
            </a:r>
            <a:r>
              <a:rPr lang="en-US" sz="2000" i="1" dirty="0" err="1" smtClean="0">
                <a:cs typeface="Arial"/>
              </a:rPr>
              <a:t>u,v</a:t>
            </a:r>
            <a:r>
              <a:rPr lang="en-US" sz="2000" dirty="0" smtClean="0">
                <a:cs typeface="Arial"/>
              </a:rPr>
              <a:t>) </a:t>
            </a:r>
            <a:r>
              <a:rPr lang="en-US" sz="2000" dirty="0" err="1" smtClean="0">
                <a:cs typeface="Arial"/>
              </a:rPr>
              <a:t>sau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đó</a:t>
            </a:r>
            <a:r>
              <a:rPr lang="en-US" sz="2000" dirty="0" smtClean="0">
                <a:cs typeface="Arial"/>
              </a:rPr>
              <a:t> push(</a:t>
            </a:r>
            <a:r>
              <a:rPr lang="en-US" sz="2000" i="1" dirty="0" smtClean="0">
                <a:cs typeface="Arial"/>
              </a:rPr>
              <a:t>v</a:t>
            </a:r>
            <a:r>
              <a:rPr lang="en-US" sz="2000" dirty="0" smtClean="0">
                <a:cs typeface="Arial"/>
              </a:rPr>
              <a:t>, </a:t>
            </a:r>
            <a:r>
              <a:rPr lang="en-US" sz="2000" i="1" dirty="0" smtClean="0">
                <a:cs typeface="Arial"/>
              </a:rPr>
              <a:t>d</a:t>
            </a:r>
            <a:r>
              <a:rPr lang="en-US" sz="2000" dirty="0" smtClean="0">
                <a:cs typeface="Arial"/>
              </a:rPr>
              <a:t>[</a:t>
            </a:r>
            <a:r>
              <a:rPr lang="en-US" sz="2000" i="1" dirty="0" smtClean="0">
                <a:cs typeface="Arial"/>
              </a:rPr>
              <a:t>v</a:t>
            </a:r>
            <a:r>
              <a:rPr lang="en-US" sz="2000" dirty="0" smtClean="0">
                <a:cs typeface="Arial"/>
              </a:rPr>
              <a:t>]) </a:t>
            </a:r>
            <a:r>
              <a:rPr lang="en-US" sz="2000" dirty="0" err="1" smtClean="0">
                <a:cs typeface="Arial"/>
              </a:rPr>
              <a:t>vào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pq</a:t>
            </a:r>
            <a:endParaRPr lang="en-US" sz="2000" b="1" i="1" dirty="0" smtClean="0">
              <a:cs typeface="Arial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endParaRPr lang="en-US" sz="2000" dirty="0">
              <a:cs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0C01DA63-77D8-4CFA-F60B-71E8FC03CEE3}"/>
              </a:ext>
            </a:extLst>
          </p:cNvPr>
          <p:cNvSpPr txBox="1"/>
          <p:nvPr/>
        </p:nvSpPr>
        <p:spPr>
          <a:xfrm>
            <a:off x="6096000" y="1314000"/>
            <a:ext cx="5821878" cy="44135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600" b="1" dirty="0">
                <a:solidFill>
                  <a:schemeClr val="accent1"/>
                </a:solidFill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Dijkstra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(G = (V, A), s, t){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for v in V do d[v] = +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;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  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pq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=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initPQ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();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pq.push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(s, 0);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while(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pq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not empty){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 u =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pq.deleteMin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(); 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 for </a:t>
            </a:r>
            <a:r>
              <a:rPr lang="en-US" altLang="en-US" sz="1400" b="1" dirty="0" smtClean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e 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 A[u] do {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    v = </a:t>
            </a:r>
            <a:r>
              <a:rPr lang="en-US" altLang="en-US" sz="1400" b="1" dirty="0" smtClean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e.id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; w =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e</a:t>
            </a:r>
            <a:r>
              <a:rPr lang="en-US" altLang="en-US" sz="1400" b="1" dirty="0" err="1" smtClean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.w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;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    if d[v] &gt; d[u] + w then </a:t>
            </a:r>
            <a:endParaRPr lang="en-US" altLang="en-US" sz="1400" b="1" dirty="0" smtClean="0">
              <a:latin typeface="Consolas" panose="020B0609020204030204" pitchFamily="49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1400" b="1" dirty="0" smtClean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      </a:t>
            </a:r>
            <a:r>
              <a:rPr lang="en-US" altLang="en-US" sz="1400" b="1" dirty="0" err="1" smtClean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pq.push</a:t>
            </a:r>
            <a:r>
              <a:rPr lang="en-US" altLang="en-US" sz="1400" b="1" dirty="0" smtClean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(</a:t>
            </a:r>
            <a:r>
              <a:rPr lang="en-US" altLang="en-US" sz="1400" b="1" dirty="0" err="1" smtClean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v,d</a:t>
            </a:r>
            <a:r>
              <a:rPr lang="en-US" altLang="en-US" sz="1400" b="1" dirty="0" smtClean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[u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] + w);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 }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} 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return d[t];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}</a:t>
            </a:r>
            <a:endParaRPr lang="vi-VN" altLang="en-US" sz="1400" b="1" dirty="0">
              <a:latin typeface="Consolas" panose="020B0609020204030204" pitchFamily="49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4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THUẬT TOÁN DIJKSTRA VÀ CẤU TRÚC PRIORITY QUEUE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="" xmlns:a16="http://schemas.microsoft.com/office/drawing/2014/main" id="{EC307FD4-A648-FEF7-DE2F-A77D7BA5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8545" y="886691"/>
            <a:ext cx="8091055" cy="50812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smtClean="0">
                <a:cs typeface="Arial"/>
              </a:rPr>
              <a:t>Minh </a:t>
            </a:r>
            <a:r>
              <a:rPr lang="en-US" sz="2000" dirty="0" err="1" smtClean="0">
                <a:cs typeface="Arial"/>
              </a:rPr>
              <a:t>họa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với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ngôn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ngữ</a:t>
            </a:r>
            <a:r>
              <a:rPr lang="en-US" sz="2000" dirty="0" smtClean="0">
                <a:cs typeface="Arial"/>
              </a:rPr>
              <a:t> C</a:t>
            </a: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Dữ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liệu</a:t>
            </a:r>
            <a:endParaRPr lang="en-US" sz="2000" dirty="0" smtClean="0">
              <a:cs typeface="Arial"/>
              <a:sym typeface="Symbol" panose="05050102010706020507" pitchFamily="18" charset="2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Dòng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1: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ghi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2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số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nguyên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dương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i="1" dirty="0" smtClean="0">
                <a:cs typeface="Arial"/>
                <a:sym typeface="Symbol" panose="05050102010706020507" pitchFamily="18" charset="2"/>
              </a:rPr>
              <a:t>n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và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i="1" dirty="0" smtClean="0">
                <a:cs typeface="Arial"/>
                <a:sym typeface="Symbol" panose="05050102010706020507" pitchFamily="18" charset="2"/>
              </a:rPr>
              <a:t>m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tương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ứng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là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số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đỉnh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và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số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cạnh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của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G (1 ≤ </a:t>
            </a:r>
            <a:r>
              <a:rPr lang="en-US" sz="2000" i="1" dirty="0" smtClean="0">
                <a:cs typeface="Arial"/>
                <a:sym typeface="Symbol" panose="05050102010706020507" pitchFamily="18" charset="2"/>
              </a:rPr>
              <a:t>n, m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≤ 10</a:t>
            </a:r>
            <a:r>
              <a:rPr lang="en-US" sz="2000" baseline="30000" dirty="0" smtClean="0">
                <a:cs typeface="Arial"/>
                <a:sym typeface="Symbol" panose="05050102010706020507" pitchFamily="18" charset="2"/>
              </a:rPr>
              <a:t>5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Dòng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i="1" dirty="0" err="1" smtClean="0">
                <a:cs typeface="Arial"/>
                <a:sym typeface="Symbol" panose="05050102010706020507" pitchFamily="18" charset="2"/>
              </a:rPr>
              <a:t>i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(</a:t>
            </a:r>
            <a:r>
              <a:rPr lang="en-US" sz="2000" i="1" dirty="0" err="1" smtClean="0">
                <a:cs typeface="Arial"/>
                <a:sym typeface="Symbol" panose="05050102010706020507" pitchFamily="18" charset="2"/>
              </a:rPr>
              <a:t>i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= 1, 2, …, m):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ghi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3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số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nguyên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dương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i="1" dirty="0" smtClean="0">
                <a:cs typeface="Arial"/>
                <a:sym typeface="Symbol" panose="05050102010706020507" pitchFamily="18" charset="2"/>
              </a:rPr>
              <a:t>u, v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and </a:t>
            </a:r>
            <a:r>
              <a:rPr lang="en-US" sz="2000" i="1" dirty="0" smtClean="0">
                <a:cs typeface="Arial"/>
                <a:sym typeface="Symbol" panose="05050102010706020507" pitchFamily="18" charset="2"/>
              </a:rPr>
              <a:t>c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trong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đó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i="1" dirty="0" smtClean="0">
                <a:cs typeface="Arial"/>
                <a:sym typeface="Symbol" panose="05050102010706020507" pitchFamily="18" charset="2"/>
              </a:rPr>
              <a:t>c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là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trọng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số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cung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(</a:t>
            </a:r>
            <a:r>
              <a:rPr lang="en-US" sz="2000" i="1" dirty="0" err="1" smtClean="0">
                <a:cs typeface="Arial"/>
                <a:sym typeface="Symbol" panose="05050102010706020507" pitchFamily="18" charset="2"/>
              </a:rPr>
              <a:t>u,v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) </a:t>
            </a:r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Dòng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cuối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cùng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chứa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2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số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nguyên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dương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là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đỉnh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i="1" dirty="0" smtClean="0">
                <a:cs typeface="Arial"/>
                <a:sym typeface="Symbol" panose="05050102010706020507" pitchFamily="18" charset="2"/>
              </a:rPr>
              <a:t>s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(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đỉnh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đầu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)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và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i="1" dirty="0" smtClean="0">
                <a:cs typeface="Arial"/>
                <a:sym typeface="Symbol" panose="05050102010706020507" pitchFamily="18" charset="2"/>
              </a:rPr>
              <a:t>t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(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đỉnh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cuối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Kết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quả</a:t>
            </a:r>
            <a:endParaRPr lang="en-US" sz="2000" dirty="0" smtClean="0">
              <a:cs typeface="Arial"/>
              <a:sym typeface="Symbol" panose="05050102010706020507" pitchFamily="18" charset="2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Ghi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ra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trọng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số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của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đường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đi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ngắn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nhất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từ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i="1" dirty="0" smtClean="0">
                <a:cs typeface="Arial"/>
                <a:sym typeface="Symbol" panose="05050102010706020507" pitchFamily="18" charset="2"/>
              </a:rPr>
              <a:t>s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đến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i="1" dirty="0" smtClean="0">
                <a:cs typeface="Arial"/>
                <a:sym typeface="Symbol" panose="05050102010706020507" pitchFamily="18" charset="2"/>
              </a:rPr>
              <a:t>t</a:t>
            </a:r>
            <a:endParaRPr lang="en-US" i="1" dirty="0">
              <a:cs typeface="Arial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789070"/>
              </p:ext>
            </p:extLst>
          </p:nvPr>
        </p:nvGraphicFramePr>
        <p:xfrm>
          <a:off x="8486453" y="2127226"/>
          <a:ext cx="3255768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7884"/>
                <a:gridCol w="162788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5 7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2 5 87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1 2 97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4 5 78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3 1 72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1 4 19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2 3 63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5 1 18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1 5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97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497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THUẬT TOÁN DIJKSTRA VÀ CẤU TRÚC PRIORITY QUEUE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="" xmlns:a16="http://schemas.microsoft.com/office/drawing/2014/main" id="{EC307FD4-A648-FEF7-DE2F-A77D7BA5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866067"/>
            <a:ext cx="3935313" cy="518609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#include &lt;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stdio.h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&gt;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#include &lt;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stdlib.h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&gt;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#define N 100001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#define INF 1000000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typedef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struct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Arc{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id;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w;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struct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Arc* next;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}Arc;</a:t>
            </a:r>
            <a:endParaRPr lang="en-US" altLang="en-US" sz="1400" b="1" dirty="0">
              <a:latin typeface="Consolas" panose="020B0609020204030204" pitchFamily="49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Content Placeholder 6">
            <a:extLst>
              <a:ext uri="{FF2B5EF4-FFF2-40B4-BE49-F238E27FC236}">
                <a16:creationId xmlns="" xmlns:a16="http://schemas.microsoft.com/office/drawing/2014/main" id="{EC307FD4-A648-FEF7-DE2F-A77D7BA51257}"/>
              </a:ext>
            </a:extLst>
          </p:cNvPr>
          <p:cNvSpPr txBox="1">
            <a:spLocks/>
          </p:cNvSpPr>
          <p:nvPr/>
        </p:nvSpPr>
        <p:spPr>
          <a:xfrm>
            <a:off x="4520629" y="866067"/>
            <a:ext cx="7379082" cy="519568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n,m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; // number of nodes and arcs of the given graph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s,t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; // source and destination nodes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Arc* A[N]; // A[v] is the pointer to the first item of the adjacent arcs 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       // of node v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altLang="en-US" sz="1400" b="1" dirty="0">
              <a:latin typeface="Consolas" panose="020B0609020204030204" pitchFamily="49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// priority queue data structure (implemented using BINARY HEAP)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d[N]; // d[v] is the upper bound of the length of the shortest path  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     // from s to v (key)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node[N]; // node[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] the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i^th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element in the HEAP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idx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[N]; //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idx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[v] is the index of v in the HEAP (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idx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[node[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]] =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)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sH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; // size of the HEAP</a:t>
            </a:r>
            <a:endParaRPr lang="en-US" altLang="en-US" sz="1400" b="1" dirty="0">
              <a:latin typeface="Consolas" panose="020B0609020204030204" pitchFamily="49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6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=""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=""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3" y="2219413"/>
            <a:ext cx="10351035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 smtClean="0"/>
              <a:t>CẤU TRÚC DỮ LIỆU VÀ GIẢI THUẬT</a:t>
            </a:r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=""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365399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 smtClean="0"/>
              <a:t>TUẦN 14 : ĐỒ THỊ (PHẦN </a:t>
            </a:r>
            <a:r>
              <a:rPr lang="en-US" sz="2800" b="0" dirty="0" smtClean="0"/>
              <a:t>2)</a:t>
            </a:r>
            <a:endParaRPr lang="en-US" sz="2800" b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THUẬT TOÁN DIJKSTRA VÀ CẤU TRÚC PRIORITY QUEUE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="" xmlns:a16="http://schemas.microsoft.com/office/drawing/2014/main" id="{EC307FD4-A648-FEF7-DE2F-A77D7BA5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866067"/>
            <a:ext cx="4736698" cy="518609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void swap(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,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j){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tmp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= node[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]; node[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] = node[j]; 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node[j] =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tmp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;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idx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[node[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]] =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;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idx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[node[j]] = j;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}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altLang="en-US" sz="1400" b="1" dirty="0">
              <a:latin typeface="Consolas" panose="020B0609020204030204" pitchFamily="49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void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upHeap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(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){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if(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== 0) return;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while(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&gt; 0){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pi = (i-1)/2;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if(d[node[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]] &lt; d[node[pi]]) swap(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i,pi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); 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else break;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= pi;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}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}</a:t>
            </a:r>
            <a:endParaRPr lang="en-US" altLang="en-US" sz="1400" b="1" dirty="0">
              <a:latin typeface="Consolas" panose="020B0609020204030204" pitchFamily="49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Content Placeholder 6">
            <a:extLst>
              <a:ext uri="{FF2B5EF4-FFF2-40B4-BE49-F238E27FC236}">
                <a16:creationId xmlns="" xmlns:a16="http://schemas.microsoft.com/office/drawing/2014/main" id="{EC307FD4-A648-FEF7-DE2F-A77D7BA51257}"/>
              </a:ext>
            </a:extLst>
          </p:cNvPr>
          <p:cNvSpPr txBox="1">
            <a:spLocks/>
          </p:cNvSpPr>
          <p:nvPr/>
        </p:nvSpPr>
        <p:spPr>
          <a:xfrm>
            <a:off x="5270643" y="866067"/>
            <a:ext cx="6390784" cy="519568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inHeap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(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v){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return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idx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[v] &gt;= 0;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}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void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downHeap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(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){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L = 2*i+1;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R = 2*i+2;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maxIdx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=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;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if(L &lt;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sH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&amp;&amp; d[node[L]] &lt; d[node[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maxIdx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]]) 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maxIdx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= L;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if(R &lt;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sH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&amp;&amp; d[node[R]] &lt; d[node[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maxIdx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]]) 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maxIdx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= R;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if(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maxIdx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!=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){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swap(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i,maxIdx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);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downHeap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(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maxIdx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);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}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}</a:t>
            </a:r>
            <a:endParaRPr lang="en-US" altLang="en-US" sz="1400" b="1" dirty="0">
              <a:latin typeface="Consolas" panose="020B0609020204030204" pitchFamily="49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26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THUẬT TOÁN DIJKSTRA VÀ CẤU TRÚC PRIORITY QUEUE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="" xmlns:a16="http://schemas.microsoft.com/office/drawing/2014/main" id="{EC307FD4-A648-FEF7-DE2F-A77D7BA5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866067"/>
            <a:ext cx="4736698" cy="518609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void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updateKey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(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v,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k){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if(d[v] &gt; k){ d[v] = k;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upHeap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(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idx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[v]); }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else{  d[v] = k;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downHeap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(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idx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[v]);  }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}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altLang="en-US" sz="1400" b="1" dirty="0">
              <a:latin typeface="Consolas" panose="020B0609020204030204" pitchFamily="49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void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pushPQ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(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v,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k){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if(!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inHeap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(v)){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d[v] = k;	node[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sH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] = v;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idx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[node[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sH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]] =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sH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;	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upHeap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(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sH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);	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sH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++;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}else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updateKey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(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v,k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);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}</a:t>
            </a:r>
            <a:endParaRPr lang="en-US" altLang="en-US" sz="1400" b="1" dirty="0">
              <a:latin typeface="Consolas" panose="020B0609020204030204" pitchFamily="49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Content Placeholder 6">
            <a:extLst>
              <a:ext uri="{FF2B5EF4-FFF2-40B4-BE49-F238E27FC236}">
                <a16:creationId xmlns="" xmlns:a16="http://schemas.microsoft.com/office/drawing/2014/main" id="{EC307FD4-A648-FEF7-DE2F-A77D7BA51257}"/>
              </a:ext>
            </a:extLst>
          </p:cNvPr>
          <p:cNvSpPr txBox="1">
            <a:spLocks/>
          </p:cNvSpPr>
          <p:nvPr/>
        </p:nvSpPr>
        <p:spPr>
          <a:xfrm>
            <a:off x="5270643" y="866067"/>
            <a:ext cx="6390784" cy="519568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pqEmpty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(){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	return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sH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&lt;= 0;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}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altLang="en-US" sz="1400" b="1" dirty="0">
              <a:latin typeface="Consolas" panose="020B0609020204030204" pitchFamily="49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deleteMin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(){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sel_node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= node[0];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swap(0,sH-1); 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sH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--; 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downHeap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(0);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return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sel_node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;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}</a:t>
            </a:r>
            <a:endParaRPr lang="en-US" altLang="en-US" sz="1400" b="1" dirty="0">
              <a:latin typeface="Consolas" panose="020B0609020204030204" pitchFamily="49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48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THUẬT TOÁN DIJKSTRA VÀ CẤU TRÚC PRIORITY QUEUE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="" xmlns:a16="http://schemas.microsoft.com/office/drawing/2014/main" id="{EC307FD4-A648-FEF7-DE2F-A77D7BA5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866067"/>
            <a:ext cx="4736698" cy="518609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Arc*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makeArc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(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id,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w){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Arc* a = (Arc*)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malloc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(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sizeof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(Arc));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a-&gt;id = id; a-&gt;w = w; a-&gt;next = NULL; return a;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}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void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addArc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(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u,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v,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w){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Arc* a =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makeArc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(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v,w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);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a-&gt;next = A[u]; A[u] = a;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}</a:t>
            </a:r>
            <a:endParaRPr lang="en-US" altLang="en-US" sz="1400" b="1" dirty="0">
              <a:latin typeface="Consolas" panose="020B0609020204030204" pitchFamily="49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Content Placeholder 6">
            <a:extLst>
              <a:ext uri="{FF2B5EF4-FFF2-40B4-BE49-F238E27FC236}">
                <a16:creationId xmlns="" xmlns:a16="http://schemas.microsoft.com/office/drawing/2014/main" id="{EC307FD4-A648-FEF7-DE2F-A77D7BA51257}"/>
              </a:ext>
            </a:extLst>
          </p:cNvPr>
          <p:cNvSpPr txBox="1">
            <a:spLocks/>
          </p:cNvSpPr>
          <p:nvPr/>
        </p:nvSpPr>
        <p:spPr>
          <a:xfrm>
            <a:off x="5270643" y="866067"/>
            <a:ext cx="6390784" cy="519568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void input(){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scanf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("%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d%d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",&amp;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n,&amp;m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);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for(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v = 1; v &lt;= n; v++) A[v] = NULL;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for(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k = 1; k &lt;= m; k++){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u,v,w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;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scanf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("%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d%d%d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",&amp;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u,&amp;v,&amp;w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);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addArc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(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u,v,w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);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}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scanf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("%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d%d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",&amp;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s,&amp;t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);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}</a:t>
            </a:r>
            <a:endParaRPr lang="en-US" altLang="en-US" sz="1400" b="1" dirty="0">
              <a:latin typeface="Consolas" panose="020B0609020204030204" pitchFamily="49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7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THUẬT TOÁN DIJKSTRA VÀ CẤU TRÚC PRIORITY QUEUE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="" xmlns:a16="http://schemas.microsoft.com/office/drawing/2014/main" id="{EC307FD4-A648-FEF7-DE2F-A77D7BA5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866067"/>
            <a:ext cx="4736698" cy="212371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void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initPQ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(){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sH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= 0;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for(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v = 1; v &lt;= n; v++)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idx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[v] = -1;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}</a:t>
            </a:r>
            <a:endParaRPr lang="en-US" altLang="en-US" sz="1400" b="1" dirty="0">
              <a:latin typeface="Consolas" panose="020B0609020204030204" pitchFamily="49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Content Placeholder 6">
            <a:extLst>
              <a:ext uri="{FF2B5EF4-FFF2-40B4-BE49-F238E27FC236}">
                <a16:creationId xmlns="" xmlns:a16="http://schemas.microsoft.com/office/drawing/2014/main" id="{EC307FD4-A648-FEF7-DE2F-A77D7BA51257}"/>
              </a:ext>
            </a:extLst>
          </p:cNvPr>
          <p:cNvSpPr txBox="1">
            <a:spLocks/>
          </p:cNvSpPr>
          <p:nvPr/>
        </p:nvSpPr>
        <p:spPr>
          <a:xfrm>
            <a:off x="5270643" y="866067"/>
            <a:ext cx="6390784" cy="519568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void solve(){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for(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v = 1; v &lt;= n; v++) d[v] = INF;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initPQ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();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pushPQ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(s,0);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while(!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pqEmpty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()){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   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u =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deleteMin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();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    for(Arc* a = A[u]; a != NULL; a = a-&gt;next){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       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v = a-&gt;id;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w = a-&gt;w;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        if(d[v] &gt; d[u] + w)	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pushPQ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(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v,d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[u]+w);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    }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}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rs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= d[t]; if(d[t]==INF)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rs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= -1;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 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printf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("%d",</a:t>
            </a: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rs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);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}</a:t>
            </a:r>
            <a:endParaRPr lang="en-US" altLang="en-US" sz="1400" b="1" dirty="0">
              <a:latin typeface="Consolas" panose="020B0609020204030204" pitchFamily="49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" name="Content Placeholder 6">
            <a:extLst>
              <a:ext uri="{FF2B5EF4-FFF2-40B4-BE49-F238E27FC236}">
                <a16:creationId xmlns="" xmlns:a16="http://schemas.microsoft.com/office/drawing/2014/main" id="{EC307FD4-A648-FEF7-DE2F-A77D7BA51257}"/>
              </a:ext>
            </a:extLst>
          </p:cNvPr>
          <p:cNvSpPr txBox="1">
            <a:spLocks/>
          </p:cNvSpPr>
          <p:nvPr/>
        </p:nvSpPr>
        <p:spPr>
          <a:xfrm>
            <a:off x="338736" y="3206863"/>
            <a:ext cx="4736698" cy="285489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 err="1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int</a:t>
            </a: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main(){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input();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solve();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   return 0;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en-US" sz="1400" b="1" dirty="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}</a:t>
            </a:r>
            <a:endParaRPr lang="en-US" altLang="en-US" sz="1400" b="1" dirty="0">
              <a:latin typeface="Consolas" panose="020B0609020204030204" pitchFamily="49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02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=""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cs typeface="Arial" panose="020B0604020202020204" pitchFamily="34" charset="0"/>
              </a:rPr>
              <a:t>NỘI DUNG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="" xmlns:a16="http://schemas.microsoft.com/office/drawing/2014/main" id="{EC307FD4-A648-FEF7-DE2F-A77D7BA5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8545" y="886691"/>
            <a:ext cx="11714719" cy="50812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b="1" dirty="0" err="1" smtClean="0">
                <a:cs typeface="Arial"/>
              </a:rPr>
              <a:t>Thuật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toán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Kruskal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và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cấu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trúc</a:t>
            </a:r>
            <a:r>
              <a:rPr lang="en-US" sz="2000" b="1" dirty="0" smtClean="0">
                <a:cs typeface="Arial"/>
              </a:rPr>
              <a:t> Disjoint Set </a:t>
            </a:r>
            <a:r>
              <a:rPr lang="en-US" sz="2000" b="1" dirty="0" err="1" smtClean="0">
                <a:cs typeface="Arial"/>
              </a:rPr>
              <a:t>giải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bài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toán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cây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khung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nhỏ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nhất</a:t>
            </a:r>
            <a:endParaRPr lang="en-US" sz="2000" b="1" dirty="0" smtClean="0">
              <a:cs typeface="Arial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b="1" dirty="0" err="1" smtClean="0">
                <a:cs typeface="Arial"/>
              </a:rPr>
              <a:t>Thuật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toán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Dijkstra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và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cấu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trúc</a:t>
            </a:r>
            <a:r>
              <a:rPr lang="en-US" sz="2000" b="1" dirty="0" smtClean="0">
                <a:cs typeface="Arial"/>
              </a:rPr>
              <a:t> Priority Queue </a:t>
            </a:r>
            <a:r>
              <a:rPr lang="en-US" sz="2000" b="1" dirty="0" err="1" smtClean="0">
                <a:cs typeface="Arial"/>
              </a:rPr>
              <a:t>giải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bài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toán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đường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đi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ngắn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nhất</a:t>
            </a:r>
            <a:endParaRPr lang="en-US" sz="2000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THUẬT TOÁN KRUSKAL VÀ CẤU TRÚC DISJOINT SET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="" xmlns:a16="http://schemas.microsoft.com/office/drawing/2014/main" id="{EC307FD4-A648-FEF7-DE2F-A77D7BA5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8545" y="886691"/>
            <a:ext cx="11714719" cy="50812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</a:rPr>
              <a:t>Bài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toán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cây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khung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nhỏ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nhất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của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đồ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thị</a:t>
            </a:r>
            <a:endParaRPr lang="en-US" sz="2000" dirty="0" smtClean="0">
              <a:cs typeface="Arial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smtClean="0">
                <a:cs typeface="Arial"/>
              </a:rPr>
              <a:t>Cho </a:t>
            </a:r>
            <a:r>
              <a:rPr lang="en-US" sz="2000" dirty="0" err="1" smtClean="0">
                <a:cs typeface="Arial"/>
              </a:rPr>
              <a:t>đồ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thị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vô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hướng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liên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thông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i="1" dirty="0" smtClean="0">
                <a:cs typeface="Arial"/>
              </a:rPr>
              <a:t>G</a:t>
            </a:r>
            <a:r>
              <a:rPr lang="en-US" sz="2000" dirty="0" smtClean="0">
                <a:cs typeface="Arial"/>
              </a:rPr>
              <a:t> = (</a:t>
            </a:r>
            <a:r>
              <a:rPr lang="en-US" sz="2000" i="1" dirty="0" smtClean="0">
                <a:cs typeface="Arial"/>
              </a:rPr>
              <a:t>V, E</a:t>
            </a:r>
            <a:r>
              <a:rPr lang="en-US" sz="2000" dirty="0" smtClean="0">
                <a:cs typeface="Arial"/>
              </a:rPr>
              <a:t>) </a:t>
            </a:r>
            <a:r>
              <a:rPr lang="en-US" sz="2000" dirty="0" err="1" smtClean="0">
                <a:cs typeface="Arial"/>
              </a:rPr>
              <a:t>trong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đó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i="1" dirty="0" smtClean="0">
                <a:cs typeface="Arial"/>
              </a:rPr>
              <a:t>V</a:t>
            </a:r>
            <a:r>
              <a:rPr lang="en-US" sz="2000" dirty="0" smtClean="0">
                <a:cs typeface="Arial"/>
              </a:rPr>
              <a:t> = {1, 2, . . ., </a:t>
            </a:r>
            <a:r>
              <a:rPr lang="en-US" sz="2000" i="1" dirty="0" smtClean="0">
                <a:cs typeface="Arial"/>
              </a:rPr>
              <a:t>n</a:t>
            </a:r>
            <a:r>
              <a:rPr lang="en-US" sz="2000" dirty="0" smtClean="0">
                <a:cs typeface="Arial"/>
              </a:rPr>
              <a:t>} </a:t>
            </a:r>
            <a:r>
              <a:rPr lang="en-US" sz="2000" dirty="0" err="1" smtClean="0">
                <a:cs typeface="Arial"/>
              </a:rPr>
              <a:t>là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tập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đỉnh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và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i="1" dirty="0" smtClean="0">
                <a:cs typeface="Arial"/>
              </a:rPr>
              <a:t>E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là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tập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cạnh</a:t>
            </a:r>
            <a:endParaRPr lang="en-US" sz="2000" dirty="0" smtClean="0">
              <a:cs typeface="Arial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i="1" dirty="0" smtClean="0">
                <a:cs typeface="Arial"/>
              </a:rPr>
              <a:t>c</a:t>
            </a:r>
            <a:r>
              <a:rPr lang="en-US" dirty="0" smtClean="0">
                <a:cs typeface="Arial"/>
              </a:rPr>
              <a:t>(</a:t>
            </a:r>
            <a:r>
              <a:rPr lang="en-US" i="1" dirty="0" err="1" smtClean="0">
                <a:cs typeface="Arial"/>
              </a:rPr>
              <a:t>u,v</a:t>
            </a:r>
            <a:r>
              <a:rPr lang="en-US" dirty="0" smtClean="0">
                <a:cs typeface="Arial"/>
              </a:rPr>
              <a:t>) </a:t>
            </a:r>
            <a:r>
              <a:rPr lang="en-US" dirty="0" err="1" smtClean="0">
                <a:cs typeface="Arial"/>
              </a:rPr>
              <a:t>là</a:t>
            </a:r>
            <a:r>
              <a:rPr lang="en-US" dirty="0" smtClean="0">
                <a:cs typeface="Arial"/>
              </a:rPr>
              <a:t> </a:t>
            </a:r>
            <a:r>
              <a:rPr lang="en-US" dirty="0" err="1" smtClean="0">
                <a:cs typeface="Arial"/>
              </a:rPr>
              <a:t>trọng</a:t>
            </a:r>
            <a:r>
              <a:rPr lang="en-US" dirty="0" smtClean="0">
                <a:cs typeface="Arial"/>
              </a:rPr>
              <a:t> </a:t>
            </a:r>
            <a:r>
              <a:rPr lang="en-US" dirty="0" err="1" smtClean="0">
                <a:cs typeface="Arial"/>
              </a:rPr>
              <a:t>số</a:t>
            </a:r>
            <a:r>
              <a:rPr lang="en-US" dirty="0" smtClean="0">
                <a:cs typeface="Arial"/>
              </a:rPr>
              <a:t> </a:t>
            </a:r>
            <a:r>
              <a:rPr lang="en-US" dirty="0" err="1" smtClean="0">
                <a:cs typeface="Arial"/>
              </a:rPr>
              <a:t>cạnh</a:t>
            </a:r>
            <a:r>
              <a:rPr lang="en-US" dirty="0" smtClean="0">
                <a:cs typeface="Arial"/>
              </a:rPr>
              <a:t> (</a:t>
            </a:r>
            <a:r>
              <a:rPr lang="en-US" i="1" dirty="0" err="1" smtClean="0">
                <a:cs typeface="Arial"/>
              </a:rPr>
              <a:t>u,v</a:t>
            </a:r>
            <a:r>
              <a:rPr lang="en-US" dirty="0" smtClean="0">
                <a:cs typeface="Arial"/>
              </a:rPr>
              <a:t>), </a:t>
            </a:r>
            <a:r>
              <a:rPr lang="en-US" dirty="0" err="1" smtClean="0">
                <a:cs typeface="Arial"/>
              </a:rPr>
              <a:t>với</a:t>
            </a:r>
            <a:r>
              <a:rPr lang="en-US" dirty="0" smtClean="0">
                <a:cs typeface="Arial"/>
              </a:rPr>
              <a:t> </a:t>
            </a:r>
            <a:r>
              <a:rPr lang="en-US" dirty="0" err="1" smtClean="0">
                <a:cs typeface="Arial"/>
              </a:rPr>
              <a:t>mọi</a:t>
            </a:r>
            <a:r>
              <a:rPr lang="en-US" dirty="0" smtClean="0">
                <a:cs typeface="Arial"/>
              </a:rPr>
              <a:t> (</a:t>
            </a:r>
            <a:r>
              <a:rPr lang="en-US" i="1" dirty="0" err="1" smtClean="0">
                <a:cs typeface="Arial"/>
              </a:rPr>
              <a:t>u,v</a:t>
            </a:r>
            <a:r>
              <a:rPr lang="en-US" dirty="0" smtClean="0">
                <a:cs typeface="Arial"/>
              </a:rPr>
              <a:t>) </a:t>
            </a:r>
            <a:r>
              <a:rPr lang="en-US" dirty="0" smtClean="0">
                <a:cs typeface="Arial"/>
                <a:sym typeface="Symbol" panose="05050102010706020507" pitchFamily="18" charset="2"/>
              </a:rPr>
              <a:t> </a:t>
            </a:r>
            <a:r>
              <a:rPr lang="en-US" i="1" dirty="0" smtClean="0">
                <a:cs typeface="Arial"/>
                <a:sym typeface="Symbol" panose="05050102010706020507" pitchFamily="18" charset="2"/>
              </a:rPr>
              <a:t>E</a:t>
            </a:r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Cây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i="1" dirty="0" smtClean="0">
                <a:cs typeface="Arial"/>
                <a:sym typeface="Symbol" panose="05050102010706020507" pitchFamily="18" charset="2"/>
              </a:rPr>
              <a:t>T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= (</a:t>
            </a:r>
            <a:r>
              <a:rPr lang="en-US" sz="2000" i="1" dirty="0" smtClean="0">
                <a:cs typeface="Arial"/>
                <a:sym typeface="Symbol" panose="05050102010706020507" pitchFamily="18" charset="2"/>
              </a:rPr>
              <a:t>V, F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)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trong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đó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i="1" dirty="0" smtClean="0">
                <a:cs typeface="Arial"/>
                <a:sym typeface="Symbol" panose="05050102010706020507" pitchFamily="18" charset="2"/>
              </a:rPr>
              <a:t>F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 </a:t>
            </a:r>
            <a:r>
              <a:rPr lang="en-US" sz="2000" i="1" dirty="0" smtClean="0">
                <a:cs typeface="Arial"/>
                <a:sym typeface="Symbol" panose="05050102010706020507" pitchFamily="18" charset="2"/>
              </a:rPr>
              <a:t>E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được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gọi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là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một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cây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khung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của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i="1" dirty="0" smtClean="0">
                <a:cs typeface="Arial"/>
                <a:sym typeface="Symbol" panose="05050102010706020507" pitchFamily="18" charset="2"/>
              </a:rPr>
              <a:t>G</a:t>
            </a:r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Yêu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cầu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: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tìm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cây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khung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của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i="1" dirty="0" smtClean="0">
                <a:cs typeface="Arial"/>
                <a:sym typeface="Symbol" panose="05050102010706020507" pitchFamily="18" charset="2"/>
              </a:rPr>
              <a:t>G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với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trọng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số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nhỏ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nhất</a:t>
            </a:r>
            <a:endParaRPr lang="en-US" sz="2000" dirty="0" smtClean="0">
              <a:cs typeface="Arial"/>
              <a:sym typeface="Symbol" panose="05050102010706020507" pitchFamily="18" charset="2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433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THUẬT TOÁN KRUSKAL VÀ CẤU TRÚC DISJOINT SET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="" xmlns:a16="http://schemas.microsoft.com/office/drawing/2014/main" id="{EC307FD4-A648-FEF7-DE2F-A77D7BA5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8545" y="886691"/>
            <a:ext cx="11714719" cy="50812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</a:rPr>
              <a:t>Bài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toán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cây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khung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nhỏ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nhất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của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đồ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thị</a:t>
            </a:r>
            <a:endParaRPr lang="en-US" sz="2000" dirty="0" smtClean="0">
              <a:cs typeface="Arial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smtClean="0">
                <a:cs typeface="Arial"/>
              </a:rPr>
              <a:t>Cho </a:t>
            </a:r>
            <a:r>
              <a:rPr lang="en-US" sz="2000" dirty="0" err="1" smtClean="0">
                <a:cs typeface="Arial"/>
              </a:rPr>
              <a:t>đồ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thị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vô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hướng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liên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thông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i="1" dirty="0" smtClean="0">
                <a:cs typeface="Arial"/>
              </a:rPr>
              <a:t>G</a:t>
            </a:r>
            <a:r>
              <a:rPr lang="en-US" sz="2000" dirty="0" smtClean="0">
                <a:cs typeface="Arial"/>
              </a:rPr>
              <a:t> = (</a:t>
            </a:r>
            <a:r>
              <a:rPr lang="en-US" sz="2000" i="1" dirty="0" smtClean="0">
                <a:cs typeface="Arial"/>
              </a:rPr>
              <a:t>V, E</a:t>
            </a:r>
            <a:r>
              <a:rPr lang="en-US" sz="2000" dirty="0" smtClean="0">
                <a:cs typeface="Arial"/>
              </a:rPr>
              <a:t>) </a:t>
            </a:r>
            <a:r>
              <a:rPr lang="en-US" sz="2000" dirty="0" err="1" smtClean="0">
                <a:cs typeface="Arial"/>
              </a:rPr>
              <a:t>trong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đó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i="1" dirty="0" smtClean="0">
                <a:cs typeface="Arial"/>
              </a:rPr>
              <a:t>V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là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tập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đỉnh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và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i="1" dirty="0" smtClean="0">
                <a:cs typeface="Arial"/>
              </a:rPr>
              <a:t>E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là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tập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cạnh</a:t>
            </a:r>
            <a:endParaRPr lang="en-US" sz="2000" dirty="0" smtClean="0">
              <a:cs typeface="Arial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i="1" dirty="0" smtClean="0">
                <a:cs typeface="Arial"/>
              </a:rPr>
              <a:t>c</a:t>
            </a:r>
            <a:r>
              <a:rPr lang="en-US" dirty="0" smtClean="0">
                <a:cs typeface="Arial"/>
              </a:rPr>
              <a:t>(</a:t>
            </a:r>
            <a:r>
              <a:rPr lang="en-US" i="1" dirty="0" err="1" smtClean="0">
                <a:cs typeface="Arial"/>
              </a:rPr>
              <a:t>u,v</a:t>
            </a:r>
            <a:r>
              <a:rPr lang="en-US" dirty="0" smtClean="0">
                <a:cs typeface="Arial"/>
              </a:rPr>
              <a:t>) </a:t>
            </a:r>
            <a:r>
              <a:rPr lang="en-US" dirty="0" err="1" smtClean="0">
                <a:cs typeface="Arial"/>
              </a:rPr>
              <a:t>là</a:t>
            </a:r>
            <a:r>
              <a:rPr lang="en-US" dirty="0" smtClean="0">
                <a:cs typeface="Arial"/>
              </a:rPr>
              <a:t> </a:t>
            </a:r>
            <a:r>
              <a:rPr lang="en-US" dirty="0" err="1" smtClean="0">
                <a:cs typeface="Arial"/>
              </a:rPr>
              <a:t>trọng</a:t>
            </a:r>
            <a:r>
              <a:rPr lang="en-US" dirty="0" smtClean="0">
                <a:cs typeface="Arial"/>
              </a:rPr>
              <a:t> </a:t>
            </a:r>
            <a:r>
              <a:rPr lang="en-US" dirty="0" err="1" smtClean="0">
                <a:cs typeface="Arial"/>
              </a:rPr>
              <a:t>số</a:t>
            </a:r>
            <a:r>
              <a:rPr lang="en-US" dirty="0" smtClean="0">
                <a:cs typeface="Arial"/>
              </a:rPr>
              <a:t> </a:t>
            </a:r>
            <a:r>
              <a:rPr lang="en-US" dirty="0" err="1" smtClean="0">
                <a:cs typeface="Arial"/>
              </a:rPr>
              <a:t>cạnh</a:t>
            </a:r>
            <a:r>
              <a:rPr lang="en-US" dirty="0" smtClean="0">
                <a:cs typeface="Arial"/>
              </a:rPr>
              <a:t> (</a:t>
            </a:r>
            <a:r>
              <a:rPr lang="en-US" i="1" dirty="0" err="1" smtClean="0">
                <a:cs typeface="Arial"/>
              </a:rPr>
              <a:t>u,v</a:t>
            </a:r>
            <a:r>
              <a:rPr lang="en-US" dirty="0" smtClean="0">
                <a:cs typeface="Arial"/>
              </a:rPr>
              <a:t>), </a:t>
            </a:r>
            <a:r>
              <a:rPr lang="en-US" dirty="0" err="1" smtClean="0">
                <a:cs typeface="Arial"/>
              </a:rPr>
              <a:t>với</a:t>
            </a:r>
            <a:r>
              <a:rPr lang="en-US" dirty="0" smtClean="0">
                <a:cs typeface="Arial"/>
              </a:rPr>
              <a:t> </a:t>
            </a:r>
            <a:r>
              <a:rPr lang="en-US" dirty="0" err="1" smtClean="0">
                <a:cs typeface="Arial"/>
              </a:rPr>
              <a:t>mọi</a:t>
            </a:r>
            <a:r>
              <a:rPr lang="en-US" dirty="0" smtClean="0">
                <a:cs typeface="Arial"/>
              </a:rPr>
              <a:t> (</a:t>
            </a:r>
            <a:r>
              <a:rPr lang="en-US" i="1" dirty="0" err="1" smtClean="0">
                <a:cs typeface="Arial"/>
              </a:rPr>
              <a:t>u,v</a:t>
            </a:r>
            <a:r>
              <a:rPr lang="en-US" dirty="0" smtClean="0">
                <a:cs typeface="Arial"/>
              </a:rPr>
              <a:t>) </a:t>
            </a:r>
            <a:r>
              <a:rPr lang="en-US" dirty="0" smtClean="0">
                <a:cs typeface="Arial"/>
                <a:sym typeface="Symbol" panose="05050102010706020507" pitchFamily="18" charset="2"/>
              </a:rPr>
              <a:t> </a:t>
            </a:r>
            <a:r>
              <a:rPr lang="en-US" i="1" dirty="0" smtClean="0">
                <a:cs typeface="Arial"/>
                <a:sym typeface="Symbol" panose="05050102010706020507" pitchFamily="18" charset="2"/>
              </a:rPr>
              <a:t>E</a:t>
            </a:r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Cây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i="1" dirty="0" smtClean="0">
                <a:cs typeface="Arial"/>
                <a:sym typeface="Symbol" panose="05050102010706020507" pitchFamily="18" charset="2"/>
              </a:rPr>
              <a:t>T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= (</a:t>
            </a:r>
            <a:r>
              <a:rPr lang="en-US" sz="2000" i="1" dirty="0" smtClean="0">
                <a:cs typeface="Arial"/>
                <a:sym typeface="Symbol" panose="05050102010706020507" pitchFamily="18" charset="2"/>
              </a:rPr>
              <a:t>V, F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)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trong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đó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i="1" dirty="0" smtClean="0">
                <a:cs typeface="Arial"/>
                <a:sym typeface="Symbol" panose="05050102010706020507" pitchFamily="18" charset="2"/>
              </a:rPr>
              <a:t>F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 </a:t>
            </a:r>
            <a:r>
              <a:rPr lang="en-US" sz="2000" i="1" dirty="0" smtClean="0">
                <a:cs typeface="Arial"/>
                <a:sym typeface="Symbol" panose="05050102010706020507" pitchFamily="18" charset="2"/>
              </a:rPr>
              <a:t>E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được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gọi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là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một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cây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khung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của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i="1" dirty="0" smtClean="0">
                <a:cs typeface="Arial"/>
                <a:sym typeface="Symbol" panose="05050102010706020507" pitchFamily="18" charset="2"/>
              </a:rPr>
              <a:t>G</a:t>
            </a:r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Yêu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cầu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: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tìm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cây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khung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của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i="1" dirty="0" smtClean="0">
                <a:cs typeface="Arial"/>
                <a:sym typeface="Symbol" panose="05050102010706020507" pitchFamily="18" charset="2"/>
              </a:rPr>
              <a:t>G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với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trọng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số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nhỏ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nhất</a:t>
            </a:r>
            <a:endParaRPr lang="en-US" sz="2000" dirty="0" smtClean="0">
              <a:cs typeface="Arial"/>
              <a:sym typeface="Symbol" panose="05050102010706020507" pitchFamily="18" charset="2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>
              <a:cs typeface="Arial"/>
            </a:endParaRPr>
          </a:p>
        </p:txBody>
      </p:sp>
      <p:pic>
        <p:nvPicPr>
          <p:cNvPr id="1026" name="image3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239" y="3562350"/>
            <a:ext cx="2348923" cy="203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image4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940" y="3562350"/>
            <a:ext cx="2252430" cy="203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image3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911" y="3562350"/>
            <a:ext cx="2290812" cy="203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277664" y="5539950"/>
            <a:ext cx="2890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Lato" panose="020F0502020204030203"/>
              </a:rPr>
              <a:t>Cây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khung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i="1" dirty="0" smtClean="0">
                <a:latin typeface="Lato" panose="020F0502020204030203"/>
              </a:rPr>
              <a:t>T</a:t>
            </a:r>
            <a:r>
              <a:rPr lang="en-US" sz="2000" baseline="-25000" dirty="0" smtClean="0">
                <a:latin typeface="Lato" panose="020F0502020204030203"/>
              </a:rPr>
              <a:t>1</a:t>
            </a:r>
            <a:r>
              <a:rPr lang="en-US" sz="2000" dirty="0" smtClean="0">
                <a:latin typeface="Lato" panose="020F0502020204030203"/>
              </a:rPr>
              <a:t>, </a:t>
            </a:r>
            <a:r>
              <a:rPr lang="en-US" sz="2000" dirty="0" err="1" smtClean="0">
                <a:latin typeface="Lato" panose="020F0502020204030203"/>
              </a:rPr>
              <a:t>trọng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số</a:t>
            </a:r>
            <a:r>
              <a:rPr lang="en-US" sz="2000" dirty="0" smtClean="0">
                <a:latin typeface="Lato" panose="020F0502020204030203"/>
              </a:rPr>
              <a:t> 11</a:t>
            </a:r>
            <a:endParaRPr lang="en-US" sz="2000" dirty="0">
              <a:latin typeface="Lato" panose="020F0502020204030203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65464" y="5534937"/>
            <a:ext cx="2890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Lato" panose="020F0502020204030203"/>
              </a:rPr>
              <a:t>Cây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khung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i="1" dirty="0" smtClean="0">
                <a:latin typeface="Lato" panose="020F0502020204030203"/>
              </a:rPr>
              <a:t>T</a:t>
            </a:r>
            <a:r>
              <a:rPr lang="en-US" sz="2000" baseline="-25000" dirty="0" smtClean="0">
                <a:latin typeface="Lato" panose="020F0502020204030203"/>
              </a:rPr>
              <a:t>2</a:t>
            </a:r>
            <a:r>
              <a:rPr lang="en-US" sz="2000" dirty="0" smtClean="0">
                <a:latin typeface="Lato" panose="020F0502020204030203"/>
              </a:rPr>
              <a:t>, </a:t>
            </a:r>
            <a:r>
              <a:rPr lang="en-US" sz="2000" dirty="0" err="1" smtClean="0">
                <a:latin typeface="Lato" panose="020F0502020204030203"/>
              </a:rPr>
              <a:t>trọng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số</a:t>
            </a:r>
            <a:r>
              <a:rPr lang="en-US" sz="2000" dirty="0" smtClean="0">
                <a:latin typeface="Lato" panose="020F0502020204030203"/>
              </a:rPr>
              <a:t> 7</a:t>
            </a:r>
            <a:endParaRPr lang="en-US" sz="2000" dirty="0">
              <a:latin typeface="Lato" panose="020F0502020204030203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64204" y="5539950"/>
            <a:ext cx="1411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Lato" panose="020F0502020204030203"/>
              </a:rPr>
              <a:t>Đồ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thị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i="1" dirty="0" smtClean="0">
                <a:latin typeface="Lato" panose="020F0502020204030203"/>
              </a:rPr>
              <a:t>G</a:t>
            </a:r>
            <a:endParaRPr lang="en-US" sz="2000" i="1" dirty="0">
              <a:latin typeface="Lato" panose="020F0502020204030203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4387273" y="4461164"/>
            <a:ext cx="890391" cy="31403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THUẬT TOÁN KRUSKAL VÀ CẤU TRÚC DISJOINT SET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="" xmlns:a16="http://schemas.microsoft.com/office/drawing/2014/main" id="{EC307FD4-A648-FEF7-DE2F-A77D7BA5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8545" y="886691"/>
            <a:ext cx="5846619" cy="50812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 err="1"/>
              <a:t>Kruskal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thuật</a:t>
            </a:r>
            <a:r>
              <a:rPr lang="en-US" sz="2000" dirty="0"/>
              <a:t> </a:t>
            </a:r>
            <a:r>
              <a:rPr lang="en-US" sz="2000" dirty="0" err="1"/>
              <a:t>toán</a:t>
            </a:r>
            <a:r>
              <a:rPr lang="en-US" sz="2000" dirty="0"/>
              <a:t> </a:t>
            </a:r>
            <a:r>
              <a:rPr lang="en-US" sz="2000" dirty="0" err="1"/>
              <a:t>tham</a:t>
            </a:r>
            <a:r>
              <a:rPr lang="en-US" sz="2000" dirty="0"/>
              <a:t> </a:t>
            </a:r>
            <a:r>
              <a:rPr lang="en-US" sz="2000" dirty="0" smtClean="0"/>
              <a:t>lam: </a:t>
            </a:r>
            <a:endParaRPr lang="en-US" sz="2000" dirty="0"/>
          </a:p>
          <a:p>
            <a:pPr lvl="1"/>
            <a:r>
              <a:rPr lang="en-US" sz="2000" dirty="0"/>
              <a:t>Ban </a:t>
            </a:r>
            <a:r>
              <a:rPr lang="en-US" sz="2000" dirty="0" err="1"/>
              <a:t>đầu</a:t>
            </a:r>
            <a:r>
              <a:rPr lang="en-US" sz="2000" dirty="0"/>
              <a:t>, </a:t>
            </a:r>
            <a:r>
              <a:rPr lang="en-US" sz="2000" dirty="0" err="1"/>
              <a:t>lời</a:t>
            </a:r>
            <a:r>
              <a:rPr lang="en-US" sz="2000" dirty="0"/>
              <a:t> </a:t>
            </a:r>
            <a:r>
              <a:rPr lang="en-US" sz="2000" dirty="0" err="1"/>
              <a:t>giải</a:t>
            </a:r>
            <a:r>
              <a:rPr lang="en-US" sz="2000" dirty="0"/>
              <a:t> </a:t>
            </a:r>
            <a:r>
              <a:rPr lang="en-US" sz="2000" dirty="0" err="1"/>
              <a:t>chỉ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tập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đỉnh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i="1" dirty="0"/>
              <a:t>G</a:t>
            </a:r>
            <a:endParaRPr lang="en-US" sz="2000" dirty="0"/>
          </a:p>
          <a:p>
            <a:pPr lvl="1"/>
            <a:r>
              <a:rPr lang="en-US" sz="2000" dirty="0" err="1"/>
              <a:t>Mỗi</a:t>
            </a:r>
            <a:r>
              <a:rPr lang="en-US" sz="2000" dirty="0"/>
              <a:t> </a:t>
            </a:r>
            <a:r>
              <a:rPr lang="en-US" sz="2000" dirty="0" err="1"/>
              <a:t>bước</a:t>
            </a:r>
            <a:r>
              <a:rPr lang="en-US" sz="2000" dirty="0"/>
              <a:t> </a:t>
            </a:r>
            <a:r>
              <a:rPr lang="en-US" sz="2000" dirty="0" err="1"/>
              <a:t>lặp</a:t>
            </a:r>
            <a:r>
              <a:rPr lang="en-US" sz="2000" dirty="0"/>
              <a:t>, ta </a:t>
            </a:r>
            <a:r>
              <a:rPr lang="en-US" sz="2000" dirty="0" err="1"/>
              <a:t>chọn</a:t>
            </a:r>
            <a:r>
              <a:rPr lang="en-US" sz="2000" dirty="0"/>
              <a:t> </a:t>
            </a:r>
            <a:r>
              <a:rPr lang="en-US" sz="2000" dirty="0" err="1"/>
              <a:t>ra</a:t>
            </a:r>
            <a:r>
              <a:rPr lang="en-US" sz="2000" dirty="0"/>
              <a:t> 1 </a:t>
            </a:r>
            <a:r>
              <a:rPr lang="en-US" sz="2000" dirty="0" err="1"/>
              <a:t>cạnh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trọng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</a:t>
            </a:r>
            <a:r>
              <a:rPr lang="en-US" sz="2000" dirty="0" err="1"/>
              <a:t>nhỏ</a:t>
            </a:r>
            <a:r>
              <a:rPr lang="en-US" sz="2000" dirty="0"/>
              <a:t> </a:t>
            </a:r>
            <a:r>
              <a:rPr lang="en-US" sz="2000" dirty="0" err="1"/>
              <a:t>nhất</a:t>
            </a:r>
            <a:r>
              <a:rPr lang="en-US" sz="2000" dirty="0"/>
              <a:t>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bổ</a:t>
            </a:r>
            <a:r>
              <a:rPr lang="en-US" sz="2000" dirty="0"/>
              <a:t> sung </a:t>
            </a:r>
            <a:r>
              <a:rPr lang="en-US" sz="2000" dirty="0" err="1"/>
              <a:t>vào</a:t>
            </a:r>
            <a:r>
              <a:rPr lang="en-US" sz="2000" dirty="0"/>
              <a:t> </a:t>
            </a:r>
            <a:r>
              <a:rPr lang="en-US" sz="2000" dirty="0" err="1"/>
              <a:t>lời</a:t>
            </a:r>
            <a:r>
              <a:rPr lang="en-US" sz="2000" dirty="0"/>
              <a:t> </a:t>
            </a:r>
            <a:r>
              <a:rPr lang="en-US" sz="2000" dirty="0" err="1"/>
              <a:t>giải</a:t>
            </a:r>
            <a:r>
              <a:rPr lang="en-US" sz="2000" dirty="0"/>
              <a:t> </a:t>
            </a: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dirty="0" err="1"/>
              <a:t>điều</a:t>
            </a:r>
            <a:r>
              <a:rPr lang="en-US" sz="2000" dirty="0"/>
              <a:t> </a:t>
            </a:r>
            <a:r>
              <a:rPr lang="en-US" sz="2000" dirty="0" err="1"/>
              <a:t>kiện</a:t>
            </a:r>
            <a:r>
              <a:rPr lang="en-US" sz="2000" dirty="0"/>
              <a:t> </a:t>
            </a:r>
            <a:r>
              <a:rPr lang="en-US" sz="2000" dirty="0" err="1"/>
              <a:t>không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tạo</a:t>
            </a:r>
            <a:r>
              <a:rPr lang="en-US" sz="2000" dirty="0"/>
              <a:t> </a:t>
            </a:r>
            <a:r>
              <a:rPr lang="en-US" sz="2000" dirty="0" err="1"/>
              <a:t>ra</a:t>
            </a:r>
            <a:r>
              <a:rPr lang="en-US" sz="2000" dirty="0"/>
              <a:t> </a:t>
            </a:r>
            <a:r>
              <a:rPr lang="en-US" sz="2000" dirty="0" err="1"/>
              <a:t>chu</a:t>
            </a:r>
            <a:r>
              <a:rPr lang="en-US" sz="2000" dirty="0"/>
              <a:t> </a:t>
            </a:r>
            <a:r>
              <a:rPr lang="en-US" sz="2000" dirty="0" err="1"/>
              <a:t>trình</a:t>
            </a:r>
            <a:r>
              <a:rPr lang="en-US" sz="2000" dirty="0"/>
              <a:t>. </a:t>
            </a:r>
          </a:p>
          <a:p>
            <a:pPr lvl="1"/>
            <a:r>
              <a:rPr lang="en-US" sz="2000" dirty="0" err="1"/>
              <a:t>Quá</a:t>
            </a:r>
            <a:r>
              <a:rPr lang="en-US" sz="2000" dirty="0"/>
              <a:t> </a:t>
            </a:r>
            <a:r>
              <a:rPr lang="en-US" sz="2000" dirty="0" err="1"/>
              <a:t>trình</a:t>
            </a:r>
            <a:r>
              <a:rPr lang="en-US" sz="2000" dirty="0"/>
              <a:t> </a:t>
            </a:r>
            <a:r>
              <a:rPr lang="en-US" sz="2000" dirty="0" err="1"/>
              <a:t>lặp</a:t>
            </a:r>
            <a:r>
              <a:rPr lang="en-US" sz="2000" dirty="0"/>
              <a:t> </a:t>
            </a:r>
            <a:r>
              <a:rPr lang="en-US" sz="2000" dirty="0" err="1"/>
              <a:t>sẽ</a:t>
            </a:r>
            <a:r>
              <a:rPr lang="en-US" sz="2000" dirty="0"/>
              <a:t> </a:t>
            </a:r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thúc</a:t>
            </a:r>
            <a:r>
              <a:rPr lang="en-US" sz="2000" dirty="0"/>
              <a:t> </a:t>
            </a:r>
            <a:r>
              <a:rPr lang="en-US" sz="2000" dirty="0" err="1"/>
              <a:t>khi</a:t>
            </a:r>
            <a:r>
              <a:rPr lang="en-US" sz="2000" dirty="0"/>
              <a:t> </a:t>
            </a:r>
            <a:r>
              <a:rPr lang="en-US" sz="2000" dirty="0" err="1"/>
              <a:t>tất</a:t>
            </a:r>
            <a:r>
              <a:rPr lang="en-US" sz="2000" dirty="0"/>
              <a:t> </a:t>
            </a:r>
            <a:r>
              <a:rPr lang="en-US" sz="2000" dirty="0" err="1"/>
              <a:t>cả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đỉnh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đồ</a:t>
            </a:r>
            <a:r>
              <a:rPr lang="en-US" sz="2000" dirty="0"/>
              <a:t> </a:t>
            </a:r>
            <a:r>
              <a:rPr lang="en-US" sz="2000" dirty="0" err="1"/>
              <a:t>thị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nối</a:t>
            </a:r>
            <a:r>
              <a:rPr lang="en-US" sz="2000" dirty="0"/>
              <a:t> </a:t>
            </a:r>
            <a:r>
              <a:rPr lang="en-US" sz="2000" dirty="0" err="1"/>
              <a:t>liên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</a:t>
            </a: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dirty="0" err="1"/>
              <a:t>nhau</a:t>
            </a:r>
            <a:endParaRPr lang="en-US" sz="2000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="" xmlns:a16="http://schemas.microsoft.com/office/drawing/2014/main" id="{EC307FD4-A648-FEF7-DE2F-A77D7BA51257}"/>
              </a:ext>
            </a:extLst>
          </p:cNvPr>
          <p:cNvSpPr txBox="1">
            <a:spLocks/>
          </p:cNvSpPr>
          <p:nvPr/>
        </p:nvSpPr>
        <p:spPr>
          <a:xfrm>
            <a:off x="6151418" y="866067"/>
            <a:ext cx="5510009" cy="519568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 smtClean="0">
                <a:latin typeface="Consolas" panose="020B0609020204030204" pitchFamily="49" charset="0"/>
              </a:rPr>
              <a:t>Kruskal</a:t>
            </a:r>
            <a:r>
              <a:rPr lang="en-US" sz="1400" b="1" dirty="0" smtClean="0">
                <a:latin typeface="Consolas" panose="020B0609020204030204" pitchFamily="49" charset="0"/>
              </a:rPr>
              <a:t>(</a:t>
            </a:r>
            <a:r>
              <a:rPr lang="en-US" sz="1400" b="1" i="1" dirty="0" smtClean="0">
                <a:latin typeface="Consolas" panose="020B0609020204030204" pitchFamily="49" charset="0"/>
              </a:rPr>
              <a:t>G = </a:t>
            </a:r>
            <a:r>
              <a:rPr lang="en-US" sz="1400" b="1" dirty="0" smtClean="0">
                <a:latin typeface="Consolas" panose="020B0609020204030204" pitchFamily="49" charset="0"/>
              </a:rPr>
              <a:t>(</a:t>
            </a:r>
            <a:r>
              <a:rPr lang="en-US" sz="1400" b="1" i="1" dirty="0" smtClean="0">
                <a:latin typeface="Consolas" panose="020B0609020204030204" pitchFamily="49" charset="0"/>
              </a:rPr>
              <a:t>V, E</a:t>
            </a:r>
            <a:r>
              <a:rPr lang="en-US" sz="1400" b="1" dirty="0" smtClean="0">
                <a:latin typeface="Consolas" panose="020B0609020204030204" pitchFamily="49" charset="0"/>
              </a:rPr>
              <a:t>)) {</a:t>
            </a:r>
          </a:p>
          <a:p>
            <a:pPr marL="0" indent="0">
              <a:buNone/>
            </a:pPr>
            <a:r>
              <a:rPr lang="en-US" sz="1400" b="1" i="1" dirty="0" smtClean="0">
                <a:latin typeface="Consolas" panose="020B0609020204030204" pitchFamily="49" charset="0"/>
              </a:rPr>
              <a:t>  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= {};</a:t>
            </a:r>
          </a:p>
          <a:p>
            <a:pPr marL="0" indent="0">
              <a:buNone/>
            </a:pPr>
            <a:r>
              <a:rPr lang="en-US" sz="1400" b="1" i="1" dirty="0" smtClean="0">
                <a:latin typeface="Consolas" panose="020B0609020204030204" pitchFamily="49" charset="0"/>
              </a:rPr>
              <a:t>  L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= sort </a:t>
            </a:r>
            <a:r>
              <a:rPr lang="en-US" sz="1400" b="1" i="1" dirty="0">
                <a:latin typeface="Consolas" panose="020B0609020204030204" pitchFamily="49" charset="0"/>
              </a:rPr>
              <a:t>E</a:t>
            </a:r>
            <a:r>
              <a:rPr lang="en-US" sz="1400" b="1" dirty="0">
                <a:latin typeface="Consolas" panose="020B0609020204030204" pitchFamily="49" charset="0"/>
              </a:rPr>
              <a:t> in a non-decreasing order of weight;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for 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i="1" dirty="0" err="1">
                <a:latin typeface="Consolas" panose="020B0609020204030204" pitchFamily="49" charset="0"/>
              </a:rPr>
              <a:t>u,v</a:t>
            </a:r>
            <a:r>
              <a:rPr lang="en-US" sz="1400" b="1" dirty="0">
                <a:latin typeface="Consolas" panose="020B0609020204030204" pitchFamily="49" charset="0"/>
              </a:rPr>
              <a:t>) in </a:t>
            </a:r>
            <a:r>
              <a:rPr lang="en-US" sz="1400" b="1" i="1" dirty="0">
                <a:latin typeface="Consolas" panose="020B0609020204030204" pitchFamily="49" charset="0"/>
              </a:rPr>
              <a:t>L</a:t>
            </a:r>
            <a:r>
              <a:rPr lang="en-US" sz="1400" b="1" dirty="0">
                <a:latin typeface="Consolas" panose="020B0609020204030204" pitchFamily="49" charset="0"/>
              </a:rPr>
              <a:t> do </a:t>
            </a:r>
            <a:r>
              <a:rPr lang="en-US" sz="1400" b="1" dirty="0" smtClean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</a:t>
            </a:r>
            <a:r>
              <a:rPr lang="en-US" sz="1400" b="1" dirty="0">
                <a:latin typeface="Consolas" panose="020B0609020204030204" pitchFamily="49" charset="0"/>
              </a:rPr>
              <a:t>if </a:t>
            </a:r>
            <a:r>
              <a:rPr lang="en-US" sz="1400" b="1" i="1" dirty="0">
                <a:latin typeface="Consolas" panose="020B0609020204030204" pitchFamily="49" charset="0"/>
              </a:rPr>
              <a:t>T</a:t>
            </a:r>
            <a:r>
              <a:rPr lang="en-US" sz="1400" b="1" dirty="0">
                <a:latin typeface="Consolas" panose="020B0609020204030204" pitchFamily="49" charset="0"/>
              </a:rPr>
              <a:t> ∪ {(</a:t>
            </a:r>
            <a:r>
              <a:rPr lang="en-US" sz="1400" b="1" i="1" dirty="0" err="1">
                <a:latin typeface="Consolas" panose="020B0609020204030204" pitchFamily="49" charset="0"/>
              </a:rPr>
              <a:t>u,v</a:t>
            </a:r>
            <a:r>
              <a:rPr lang="en-US" sz="1400" b="1" dirty="0">
                <a:latin typeface="Consolas" panose="020B0609020204030204" pitchFamily="49" charset="0"/>
              </a:rPr>
              <a:t>)} does not create a cycle then 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  </a:t>
            </a:r>
            <a:r>
              <a:rPr lang="en-US" sz="1400" b="1" i="1" dirty="0">
                <a:latin typeface="Consolas" panose="020B0609020204030204" pitchFamily="49" charset="0"/>
              </a:rPr>
              <a:t>T = T</a:t>
            </a:r>
            <a:r>
              <a:rPr lang="en-US" sz="1400" b="1" dirty="0">
                <a:latin typeface="Consolas" panose="020B0609020204030204" pitchFamily="49" charset="0"/>
              </a:rPr>
              <a:t> ∪ {(</a:t>
            </a:r>
            <a:r>
              <a:rPr lang="en-US" sz="1400" b="1" i="1" dirty="0" err="1">
                <a:latin typeface="Consolas" panose="020B0609020204030204" pitchFamily="49" charset="0"/>
              </a:rPr>
              <a:t>u,v</a:t>
            </a:r>
            <a:r>
              <a:rPr lang="en-US" sz="1400" b="1" dirty="0">
                <a:latin typeface="Consolas" panose="020B0609020204030204" pitchFamily="49" charset="0"/>
              </a:rPr>
              <a:t>)};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  </a:t>
            </a:r>
            <a:r>
              <a:rPr lang="en-US" sz="1400" b="1" dirty="0">
                <a:latin typeface="Consolas" panose="020B0609020204030204" pitchFamily="49" charset="0"/>
              </a:rPr>
              <a:t>if |</a:t>
            </a:r>
            <a:r>
              <a:rPr lang="en-US" sz="1400" b="1" i="1" dirty="0">
                <a:latin typeface="Consolas" panose="020B0609020204030204" pitchFamily="49" charset="0"/>
              </a:rPr>
              <a:t>T</a:t>
            </a:r>
            <a:r>
              <a:rPr lang="en-US" sz="1400" b="1" dirty="0">
                <a:latin typeface="Consolas" panose="020B0609020204030204" pitchFamily="49" charset="0"/>
              </a:rPr>
              <a:t>| = |</a:t>
            </a:r>
            <a:r>
              <a:rPr lang="en-US" sz="1400" b="1" i="1" dirty="0">
                <a:latin typeface="Consolas" panose="020B0609020204030204" pitchFamily="49" charset="0"/>
              </a:rPr>
              <a:t>V</a:t>
            </a:r>
            <a:r>
              <a:rPr lang="en-US" sz="1400" b="1" dirty="0">
                <a:latin typeface="Consolas" panose="020B0609020204030204" pitchFamily="49" charset="0"/>
              </a:rPr>
              <a:t>| - 1 then break;  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</a:t>
            </a: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}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if </a:t>
            </a:r>
            <a:r>
              <a:rPr lang="en-US" sz="1400" b="1" dirty="0">
                <a:latin typeface="Consolas" panose="020B0609020204030204" pitchFamily="49" charset="0"/>
              </a:rPr>
              <a:t>|</a:t>
            </a:r>
            <a:r>
              <a:rPr lang="en-US" sz="1400" b="1" i="1" dirty="0">
                <a:latin typeface="Consolas" panose="020B0609020204030204" pitchFamily="49" charset="0"/>
              </a:rPr>
              <a:t>T</a:t>
            </a:r>
            <a:r>
              <a:rPr lang="en-US" sz="1400" b="1" dirty="0">
                <a:latin typeface="Consolas" panose="020B0609020204030204" pitchFamily="49" charset="0"/>
              </a:rPr>
              <a:t>| &lt; |</a:t>
            </a:r>
            <a:r>
              <a:rPr lang="en-US" sz="1400" b="1" i="1" dirty="0">
                <a:latin typeface="Consolas" panose="020B0609020204030204" pitchFamily="49" charset="0"/>
              </a:rPr>
              <a:t>V</a:t>
            </a:r>
            <a:r>
              <a:rPr lang="en-US" sz="1400" b="1" dirty="0">
                <a:latin typeface="Consolas" panose="020B0609020204030204" pitchFamily="49" charset="0"/>
              </a:rPr>
              <a:t>| - 1 then </a:t>
            </a:r>
            <a:endParaRPr lang="en-US" sz="1400" b="1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return </a:t>
            </a:r>
            <a:r>
              <a:rPr lang="en-US" sz="1400" b="1" dirty="0">
                <a:latin typeface="Consolas" panose="020B0609020204030204" pitchFamily="49" charset="0"/>
              </a:rPr>
              <a:t>NULL;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else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return </a:t>
            </a:r>
            <a:r>
              <a:rPr lang="en-US" sz="1400" b="1" i="1" dirty="0">
                <a:latin typeface="Consolas" panose="020B0609020204030204" pitchFamily="49" charset="0"/>
              </a:rPr>
              <a:t>T</a:t>
            </a:r>
            <a:r>
              <a:rPr lang="en-US" sz="1400" b="1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}</a:t>
            </a:r>
            <a:endParaRPr lang="en-US" sz="1400" b="1" dirty="0">
              <a:latin typeface="Consolas" panose="020B0609020204030204" pitchFamily="49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051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THUẬT TOÁN KRUSKAL VÀ CẤU TRÚC DISJOINT SET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70E8F13-43EA-4033-8D6A-9CF2894CEB77}"/>
              </a:ext>
            </a:extLst>
          </p:cNvPr>
          <p:cNvSpPr txBox="1"/>
          <p:nvPr/>
        </p:nvSpPr>
        <p:spPr>
          <a:xfrm>
            <a:off x="369247" y="924452"/>
            <a:ext cx="63914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Disjoint Set: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cấu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diễn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thao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tác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Find(x):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trả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danh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chứa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x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Unify(r1, r2):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danh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r1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r2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latinLnBrk="0"/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83BCDF32-F000-43D1-9DAB-CABAAD2129F7}"/>
              </a:ext>
            </a:extLst>
          </p:cNvPr>
          <p:cNvSpPr/>
          <p:nvPr/>
        </p:nvSpPr>
        <p:spPr>
          <a:xfrm>
            <a:off x="8731581" y="1339098"/>
            <a:ext cx="360040" cy="36004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E8E34620-CE63-4092-A29E-6F5EF72364DC}"/>
              </a:ext>
            </a:extLst>
          </p:cNvPr>
          <p:cNvSpPr/>
          <p:nvPr/>
        </p:nvSpPr>
        <p:spPr>
          <a:xfrm>
            <a:off x="8083509" y="1987170"/>
            <a:ext cx="360040" cy="36004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78A562EE-0760-414B-A85B-B37591DEBCEE}"/>
              </a:ext>
            </a:extLst>
          </p:cNvPr>
          <p:cNvSpPr/>
          <p:nvPr/>
        </p:nvSpPr>
        <p:spPr>
          <a:xfrm>
            <a:off x="8731581" y="1987170"/>
            <a:ext cx="360040" cy="36004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68691386-3471-42EE-93BC-B327EE963759}"/>
              </a:ext>
            </a:extLst>
          </p:cNvPr>
          <p:cNvSpPr/>
          <p:nvPr/>
        </p:nvSpPr>
        <p:spPr>
          <a:xfrm>
            <a:off x="9379653" y="1987170"/>
            <a:ext cx="360040" cy="36004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FEB6B1F4-C680-438D-89CF-B6809090B718}"/>
              </a:ext>
            </a:extLst>
          </p:cNvPr>
          <p:cNvSpPr/>
          <p:nvPr/>
        </p:nvSpPr>
        <p:spPr>
          <a:xfrm>
            <a:off x="8443549" y="2635242"/>
            <a:ext cx="360040" cy="36004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F3D65B37-EE53-423C-94FB-A0F51051540F}"/>
              </a:ext>
            </a:extLst>
          </p:cNvPr>
          <p:cNvSpPr/>
          <p:nvPr/>
        </p:nvSpPr>
        <p:spPr>
          <a:xfrm>
            <a:off x="8803589" y="3263395"/>
            <a:ext cx="360040" cy="36004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8A7BDDEE-9C80-45D4-9316-24B51AF01502}"/>
              </a:ext>
            </a:extLst>
          </p:cNvPr>
          <p:cNvSpPr/>
          <p:nvPr/>
        </p:nvSpPr>
        <p:spPr>
          <a:xfrm>
            <a:off x="8083509" y="3263395"/>
            <a:ext cx="360040" cy="36004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38FD502A-D054-4153-8F01-8B51574C17C1}"/>
              </a:ext>
            </a:extLst>
          </p:cNvPr>
          <p:cNvSpPr/>
          <p:nvPr/>
        </p:nvSpPr>
        <p:spPr>
          <a:xfrm>
            <a:off x="10828686" y="1991139"/>
            <a:ext cx="360040" cy="36004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0940E040-92F5-4D8E-8879-E473A41EC059}"/>
              </a:ext>
            </a:extLst>
          </p:cNvPr>
          <p:cNvSpPr/>
          <p:nvPr/>
        </p:nvSpPr>
        <p:spPr>
          <a:xfrm>
            <a:off x="11339344" y="2639211"/>
            <a:ext cx="360040" cy="36004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7300A6C4-2D71-4AD8-9931-1AFA2CD075BB}"/>
              </a:ext>
            </a:extLst>
          </p:cNvPr>
          <p:cNvSpPr/>
          <p:nvPr/>
        </p:nvSpPr>
        <p:spPr>
          <a:xfrm>
            <a:off x="10462722" y="2639211"/>
            <a:ext cx="360040" cy="36004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EBD1BFC4-4C7F-4B18-AAB8-70C132F986E7}"/>
              </a:ext>
            </a:extLst>
          </p:cNvPr>
          <p:cNvSpPr/>
          <p:nvPr/>
        </p:nvSpPr>
        <p:spPr>
          <a:xfrm>
            <a:off x="10906113" y="4197973"/>
            <a:ext cx="360040" cy="36004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4C32A9AC-436F-488F-A193-A94A2EFDD330}"/>
              </a:ext>
            </a:extLst>
          </p:cNvPr>
          <p:cNvSpPr/>
          <p:nvPr/>
        </p:nvSpPr>
        <p:spPr>
          <a:xfrm>
            <a:off x="10878459" y="3303366"/>
            <a:ext cx="360040" cy="36004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63686B07-F7AD-4CD0-B300-E971AF126738}"/>
              </a:ext>
            </a:extLst>
          </p:cNvPr>
          <p:cNvSpPr/>
          <p:nvPr/>
        </p:nvSpPr>
        <p:spPr>
          <a:xfrm>
            <a:off x="7836026" y="1155560"/>
            <a:ext cx="2116390" cy="2991530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953847EF-23CF-4A40-8ED2-CD6556F12564}"/>
              </a:ext>
            </a:extLst>
          </p:cNvPr>
          <p:cNvSpPr/>
          <p:nvPr/>
        </p:nvSpPr>
        <p:spPr>
          <a:xfrm>
            <a:off x="10135832" y="1867556"/>
            <a:ext cx="1768143" cy="1955435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8431A0D3-BE52-4474-B0D5-60B65BBFD7DD}"/>
              </a:ext>
            </a:extLst>
          </p:cNvPr>
          <p:cNvSpPr/>
          <p:nvPr/>
        </p:nvSpPr>
        <p:spPr>
          <a:xfrm>
            <a:off x="10749923" y="4084076"/>
            <a:ext cx="642148" cy="691102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97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THUẬT TOÁN KRUSKAL VÀ CẤU TRÚC DISJOINT SET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170E8F13-43EA-4033-8D6A-9CF2894CEB77}"/>
              </a:ext>
            </a:extLst>
          </p:cNvPr>
          <p:cNvSpPr txBox="1"/>
          <p:nvPr/>
        </p:nvSpPr>
        <p:spPr>
          <a:xfrm>
            <a:off x="369247" y="924452"/>
            <a:ext cx="63914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Disjoint Set: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Là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cấu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trúc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dữ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liệu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biểu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diễn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các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tập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không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giao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nhau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với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2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thao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tác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chính</a:t>
            </a:r>
            <a:endParaRPr lang="en-US" sz="2000" dirty="0">
              <a:latin typeface="Lato" panose="020F0502020204030203"/>
              <a:cs typeface="Arial" panose="020B0604020202020204" pitchFamily="34" charset="0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Find(x):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trả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về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định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danh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của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tập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chứa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x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Unify(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u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v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):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Hợp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nhất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2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tập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hợp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định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danh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là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u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và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v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làm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một</a:t>
            </a:r>
            <a:endParaRPr lang="en-US" sz="2000" dirty="0">
              <a:latin typeface="Lato" panose="020F0502020204030203"/>
              <a:cs typeface="Arial" panose="020B0604020202020204" pitchFamily="34" charset="0"/>
            </a:endParaRPr>
          </a:p>
          <a:p>
            <a:pPr lvl="1" latinLnBrk="0"/>
            <a:endParaRPr lang="en-GB" sz="2000" dirty="0">
              <a:latin typeface="Lato" panose="020F0502020204030203"/>
              <a:cs typeface="Arial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83BCDF32-F000-43D1-9DAB-CABAAD2129F7}"/>
              </a:ext>
            </a:extLst>
          </p:cNvPr>
          <p:cNvSpPr/>
          <p:nvPr/>
        </p:nvSpPr>
        <p:spPr>
          <a:xfrm>
            <a:off x="8731581" y="1339098"/>
            <a:ext cx="360040" cy="36004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E8E34620-CE63-4092-A29E-6F5EF72364DC}"/>
              </a:ext>
            </a:extLst>
          </p:cNvPr>
          <p:cNvSpPr/>
          <p:nvPr/>
        </p:nvSpPr>
        <p:spPr>
          <a:xfrm>
            <a:off x="8083509" y="1987170"/>
            <a:ext cx="360040" cy="36004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78A562EE-0760-414B-A85B-B37591DEBCEE}"/>
              </a:ext>
            </a:extLst>
          </p:cNvPr>
          <p:cNvSpPr/>
          <p:nvPr/>
        </p:nvSpPr>
        <p:spPr>
          <a:xfrm>
            <a:off x="8731581" y="1987170"/>
            <a:ext cx="360040" cy="36004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68691386-3471-42EE-93BC-B327EE963759}"/>
              </a:ext>
            </a:extLst>
          </p:cNvPr>
          <p:cNvSpPr/>
          <p:nvPr/>
        </p:nvSpPr>
        <p:spPr>
          <a:xfrm>
            <a:off x="9379653" y="1987170"/>
            <a:ext cx="360040" cy="36004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FEB6B1F4-C680-438D-89CF-B6809090B718}"/>
              </a:ext>
            </a:extLst>
          </p:cNvPr>
          <p:cNvSpPr/>
          <p:nvPr/>
        </p:nvSpPr>
        <p:spPr>
          <a:xfrm>
            <a:off x="8443549" y="2635242"/>
            <a:ext cx="360040" cy="36004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F3D65B37-EE53-423C-94FB-A0F51051540F}"/>
              </a:ext>
            </a:extLst>
          </p:cNvPr>
          <p:cNvSpPr/>
          <p:nvPr/>
        </p:nvSpPr>
        <p:spPr>
          <a:xfrm>
            <a:off x="8803589" y="3263395"/>
            <a:ext cx="360040" cy="36004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A7BDDEE-9C80-45D4-9316-24B51AF01502}"/>
              </a:ext>
            </a:extLst>
          </p:cNvPr>
          <p:cNvSpPr/>
          <p:nvPr/>
        </p:nvSpPr>
        <p:spPr>
          <a:xfrm>
            <a:off x="8083509" y="3263395"/>
            <a:ext cx="360040" cy="36004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38FD502A-D054-4153-8F01-8B51574C17C1}"/>
              </a:ext>
            </a:extLst>
          </p:cNvPr>
          <p:cNvSpPr/>
          <p:nvPr/>
        </p:nvSpPr>
        <p:spPr>
          <a:xfrm>
            <a:off x="10828686" y="1991139"/>
            <a:ext cx="360040" cy="36004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0940E040-92F5-4D8E-8879-E473A41EC059}"/>
              </a:ext>
            </a:extLst>
          </p:cNvPr>
          <p:cNvSpPr/>
          <p:nvPr/>
        </p:nvSpPr>
        <p:spPr>
          <a:xfrm>
            <a:off x="11339344" y="2639211"/>
            <a:ext cx="360040" cy="36004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7300A6C4-2D71-4AD8-9931-1AFA2CD075BB}"/>
              </a:ext>
            </a:extLst>
          </p:cNvPr>
          <p:cNvSpPr/>
          <p:nvPr/>
        </p:nvSpPr>
        <p:spPr>
          <a:xfrm>
            <a:off x="10462722" y="2639211"/>
            <a:ext cx="360040" cy="36004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EBD1BFC4-4C7F-4B18-AAB8-70C132F986E7}"/>
              </a:ext>
            </a:extLst>
          </p:cNvPr>
          <p:cNvSpPr/>
          <p:nvPr/>
        </p:nvSpPr>
        <p:spPr>
          <a:xfrm>
            <a:off x="10906113" y="4197973"/>
            <a:ext cx="360040" cy="36004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4C32A9AC-436F-488F-A193-A94A2EFDD330}"/>
              </a:ext>
            </a:extLst>
          </p:cNvPr>
          <p:cNvSpPr/>
          <p:nvPr/>
        </p:nvSpPr>
        <p:spPr>
          <a:xfrm>
            <a:off x="10878459" y="3303366"/>
            <a:ext cx="360040" cy="36004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63686B07-F7AD-4CD0-B300-E971AF126738}"/>
              </a:ext>
            </a:extLst>
          </p:cNvPr>
          <p:cNvSpPr/>
          <p:nvPr/>
        </p:nvSpPr>
        <p:spPr>
          <a:xfrm>
            <a:off x="7836026" y="1155560"/>
            <a:ext cx="2116390" cy="2991530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953847EF-23CF-4A40-8ED2-CD6556F12564}"/>
              </a:ext>
            </a:extLst>
          </p:cNvPr>
          <p:cNvSpPr/>
          <p:nvPr/>
        </p:nvSpPr>
        <p:spPr>
          <a:xfrm>
            <a:off x="10135832" y="1867556"/>
            <a:ext cx="1768143" cy="2904469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05512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0C91D8EC275B4FB8794D660F990515" ma:contentTypeVersion="4" ma:contentTypeDescription="Create a new document." ma:contentTypeScope="" ma:versionID="e229e72e4258db579edf7696929f2b7d">
  <xsd:schema xmlns:xsd="http://www.w3.org/2001/XMLSchema" xmlns:xs="http://www.w3.org/2001/XMLSchema" xmlns:p="http://schemas.microsoft.com/office/2006/metadata/properties" xmlns:ns2="6e3c32e1-685b-4949-b56a-71e1412de6bb" targetNamespace="http://schemas.microsoft.com/office/2006/metadata/properties" ma:root="true" ma:fieldsID="9b44955a22f664c9dff88a54bb93bc1f" ns2:_="">
    <xsd:import namespace="6e3c32e1-685b-4949-b56a-71e1412de6b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3c32e1-685b-4949-b56a-71e1412de6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BE9A2D-7492-4A3B-846A-BB63B0B8707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93733DD-EE03-449C-88A5-8AB9EEF5C654}">
  <ds:schemaRefs>
    <ds:schemaRef ds:uri="http://schemas.microsoft.com/office/2006/documentManagement/types"/>
    <ds:schemaRef ds:uri="http://schemas.microsoft.com/office/2006/metadata/properties"/>
    <ds:schemaRef ds:uri="http://purl.org/dc/dcmitype/"/>
    <ds:schemaRef ds:uri="ec3c8a1e-e7d2-40eb-a53e-dfc8e21c73f0"/>
    <ds:schemaRef ds:uri="http://purl.org/dc/elements/1.1/"/>
    <ds:schemaRef ds:uri="http://schemas.microsoft.com/office/infopath/2007/PartnerControls"/>
    <ds:schemaRef ds:uri="aca7c73a-4441-494b-bdc7-d241e2e7c022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0D8EBCA-946B-4472-88B1-21BC42F01508}"/>
</file>

<file path=docProps/app.xml><?xml version="1.0" encoding="utf-8"?>
<Properties xmlns="http://schemas.openxmlformats.org/officeDocument/2006/extended-properties" xmlns:vt="http://schemas.openxmlformats.org/officeDocument/2006/docPropsVTypes">
  <TotalTime>889</TotalTime>
  <Words>3574</Words>
  <Application>Microsoft Office PowerPoint</Application>
  <PresentationFormat>Widescreen</PresentationFormat>
  <Paragraphs>522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맑은 고딕</vt:lpstr>
      <vt:lpstr>MS PGothic</vt:lpstr>
      <vt:lpstr>Arial</vt:lpstr>
      <vt:lpstr>Calibri</vt:lpstr>
      <vt:lpstr>Consolas</vt:lpstr>
      <vt:lpstr>Lato</vt:lpstr>
      <vt:lpstr>Symbol</vt:lpstr>
      <vt:lpstr>Wingdings</vt:lpstr>
      <vt:lpstr>Wingdings 2</vt:lpstr>
      <vt:lpstr>Office Theme</vt:lpstr>
      <vt:lpstr>PowerPoint Presentation</vt:lpstr>
      <vt:lpstr>CẤU TRÚC DỮ LIỆU VÀ THUẬT TOÁN</vt:lpstr>
      <vt:lpstr>PowerPoint Presentation</vt:lpstr>
      <vt:lpstr>NỘI DUNG</vt:lpstr>
      <vt:lpstr>THUẬT TOÁN KRUSKAL VÀ CẤU TRÚC DISJOINT SET</vt:lpstr>
      <vt:lpstr>THUẬT TOÁN KRUSKAL VÀ CẤU TRÚC DISJOINT SET</vt:lpstr>
      <vt:lpstr>THUẬT TOÁN KRUSKAL VÀ CẤU TRÚC DISJOINT SET</vt:lpstr>
      <vt:lpstr>THUẬT TOÁN KRUSKAL VÀ CẤU TRÚC DISJOINT SET</vt:lpstr>
      <vt:lpstr>THUẬT TOÁN KRUSKAL VÀ CẤU TRÚC DISJOINT SET</vt:lpstr>
      <vt:lpstr>THUẬT TOÁN KRUSKAL VÀ CẤU TRÚC DISJOINT SET</vt:lpstr>
      <vt:lpstr>THUẬT TOÁN KRUSKAL VÀ CẤU TRÚC DISJOINT SET</vt:lpstr>
      <vt:lpstr>THUẬT TOÁN KRUSKAL VÀ CẤU TRÚC DISJOINT SET</vt:lpstr>
      <vt:lpstr>THUẬT TOÁN KRUSKAL VÀ CẤU TRÚC DISJOINT SET</vt:lpstr>
      <vt:lpstr>THUẬT TOÁN KRUSKAL VÀ CẤU TRÚC DISJOINT SET</vt:lpstr>
      <vt:lpstr>THUẬT TOÁN KRUSKAL VÀ CẤU TRÚC DISJOINT SET</vt:lpstr>
      <vt:lpstr>THUẬT TOÁN KRUSKAL VÀ CẤU TRÚC DISJOINT SET</vt:lpstr>
      <vt:lpstr>THUẬT TOÁN KRUSKAL VÀ CẤU TRÚC DISJOINT SET</vt:lpstr>
      <vt:lpstr>THUẬT TOÁN DIJKSTRA VÀ CẤU TRÚC PRIORITY QUEUE</vt:lpstr>
      <vt:lpstr>THUẬT TOÁN DIJKSTRA VÀ CẤU TRÚC PRIORITY QUEUE</vt:lpstr>
      <vt:lpstr>THUẬT TOÁN DIJKSTRA VÀ CẤU TRÚC PRIORITY QUEUE</vt:lpstr>
      <vt:lpstr>THUẬT TOÁN DIJKSTRA VÀ CẤU TRÚC PRIORITY QUEUE</vt:lpstr>
      <vt:lpstr>THUẬT TOÁN DIJKSTRA VÀ CẤU TRÚC PRIORITY QUEUE</vt:lpstr>
      <vt:lpstr>THUẬT TOÁN DIJKSTRA VÀ CẤU TRÚC PRIORITY QUEUE</vt:lpstr>
      <vt:lpstr>THUẬT TOÁN DIJKSTRA VÀ CẤU TRÚC PRIORITY QUEUE</vt:lpstr>
      <vt:lpstr>THUẬT TOÁN DIJKSTRA VÀ CẤU TRÚC PRIORITY QUEUE</vt:lpstr>
      <vt:lpstr>THUẬT TOÁN DIJKSTRA VÀ CẤU TRÚC PRIORITY QUEUE</vt:lpstr>
      <vt:lpstr>THUẬT TOÁN DIJKSTRA VÀ CẤU TRÚC PRIORITY QUEUE</vt:lpstr>
      <vt:lpstr>THUẬT TOÁN DIJKSTRA VÀ CẤU TRÚC PRIORITY QUEUE</vt:lpstr>
      <vt:lpstr>THUẬT TOÁN DIJKSTRA VÀ CẤU TRÚC PRIORITY QUEUE</vt:lpstr>
      <vt:lpstr>THUẬT TOÁN DIJKSTRA VÀ CẤU TRÚC PRIORITY QUEUE</vt:lpstr>
      <vt:lpstr>THUẬT TOÁN DIJKSTRA VÀ CẤU TRÚC PRIORITY QUEUE</vt:lpstr>
      <vt:lpstr>THUẬT TOÁN DIJKSTRA VÀ CẤU TRÚC PRIORITY QUEUE</vt:lpstr>
      <vt:lpstr>THUẬT TOÁN DIJKSTRA VÀ CẤU TRÚC PRIORITY QUEUE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Microsoft account</cp:lastModifiedBy>
  <cp:revision>112</cp:revision>
  <dcterms:created xsi:type="dcterms:W3CDTF">2021-05-28T04:32:29Z</dcterms:created>
  <dcterms:modified xsi:type="dcterms:W3CDTF">2023-12-22T03:29:34Z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0x0101002B0C91D8EC275B4FB8794D660F990515</vt:lpwstr>
  </property>
</Properties>
</file>